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1.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charts/chart1.xml" ContentType="application/vnd.openxmlformats-officedocument.drawingml.chart+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8" r:id="rId2"/>
    <p:sldId id="294" r:id="rId3"/>
    <p:sldId id="521" r:id="rId4"/>
    <p:sldId id="569" r:id="rId5"/>
    <p:sldId id="570" r:id="rId6"/>
    <p:sldId id="571" r:id="rId7"/>
    <p:sldId id="572" r:id="rId8"/>
    <p:sldId id="573" r:id="rId9"/>
    <p:sldId id="574" r:id="rId10"/>
    <p:sldId id="575" r:id="rId11"/>
    <p:sldId id="576" r:id="rId12"/>
    <p:sldId id="577" r:id="rId13"/>
    <p:sldId id="578" r:id="rId14"/>
    <p:sldId id="579" r:id="rId15"/>
    <p:sldId id="555" r:id="rId16"/>
    <p:sldId id="557" r:id="rId17"/>
    <p:sldId id="502" r:id="rId18"/>
    <p:sldId id="400" r:id="rId19"/>
    <p:sldId id="447" r:id="rId20"/>
    <p:sldId id="580" r:id="rId21"/>
    <p:sldId id="564" r:id="rId22"/>
    <p:sldId id="501" r:id="rId23"/>
    <p:sldId id="535" r:id="rId24"/>
    <p:sldId id="401" r:id="rId25"/>
    <p:sldId id="533" r:id="rId26"/>
    <p:sldId id="402" r:id="rId27"/>
    <p:sldId id="453" r:id="rId28"/>
    <p:sldId id="536" r:id="rId29"/>
    <p:sldId id="566" r:id="rId30"/>
    <p:sldId id="403" r:id="rId31"/>
    <p:sldId id="583" r:id="rId32"/>
    <p:sldId id="427" r:id="rId33"/>
    <p:sldId id="442" r:id="rId34"/>
    <p:sldId id="443" r:id="rId35"/>
    <p:sldId id="412" r:id="rId36"/>
    <p:sldId id="584" r:id="rId37"/>
    <p:sldId id="413" r:id="rId38"/>
    <p:sldId id="567" r:id="rId39"/>
    <p:sldId id="568" r:id="rId40"/>
    <p:sldId id="534" r:id="rId41"/>
    <p:sldId id="428" r:id="rId42"/>
    <p:sldId id="539" r:id="rId43"/>
    <p:sldId id="431" r:id="rId44"/>
    <p:sldId id="434" r:id="rId45"/>
    <p:sldId id="509" r:id="rId46"/>
    <p:sldId id="435" r:id="rId47"/>
    <p:sldId id="436" r:id="rId48"/>
    <p:sldId id="546" r:id="rId49"/>
    <p:sldId id="548" r:id="rId50"/>
    <p:sldId id="581" r:id="rId51"/>
    <p:sldId id="544" r:id="rId52"/>
    <p:sldId id="550" r:id="rId53"/>
    <p:sldId id="438" r:id="rId54"/>
    <p:sldId id="582" r:id="rId55"/>
    <p:sldId id="439" r:id="rId56"/>
    <p:sldId id="437" r:id="rId57"/>
    <p:sldId id="418" r:id="rId58"/>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00FF"/>
    <a:srgbClr val="00FF00"/>
    <a:srgbClr val="0000CC"/>
    <a:srgbClr val="CC9900"/>
    <a:srgbClr val="0000FF"/>
    <a:srgbClr val="0066FF"/>
    <a:srgbClr val="00CC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3783" autoAdjust="0"/>
  </p:normalViewPr>
  <p:slideViewPr>
    <p:cSldViewPr>
      <p:cViewPr>
        <p:scale>
          <a:sx n="66" d="100"/>
          <a:sy n="66" d="100"/>
        </p:scale>
        <p:origin x="-13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malonso\SICS\graficos%20conferencia%20SICS%20julio%202013.xlsx" TargetMode="External"/><Relationship Id="rId1" Type="http://schemas.openxmlformats.org/officeDocument/2006/relationships/themeOverride" Target="../theme/themeOverride1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420345410707288"/>
          <c:y val="0.21163106057801989"/>
          <c:w val="0.7240432345221306"/>
          <c:h val="0.70312022956597331"/>
        </c:manualLayout>
      </c:layout>
      <c:pie3DChart>
        <c:varyColors val="1"/>
        <c:ser>
          <c:idx val="0"/>
          <c:order val="0"/>
          <c:explosion val="25"/>
          <c:dPt>
            <c:idx val="0"/>
            <c:bubble3D val="0"/>
            <c:spPr>
              <a:solidFill>
                <a:srgbClr val="00FF00"/>
              </a:solidFill>
            </c:spPr>
          </c:dPt>
          <c:dPt>
            <c:idx val="1"/>
            <c:bubble3D val="0"/>
            <c:spPr>
              <a:solidFill>
                <a:srgbClr val="0000FF"/>
              </a:solidFill>
            </c:spPr>
          </c:dPt>
          <c:dPt>
            <c:idx val="2"/>
            <c:bubble3D val="0"/>
            <c:spPr>
              <a:solidFill>
                <a:srgbClr val="FF0066"/>
              </a:solidFill>
            </c:spPr>
          </c:dPt>
          <c:dPt>
            <c:idx val="3"/>
            <c:bubble3D val="0"/>
            <c:spPr>
              <a:solidFill>
                <a:srgbClr val="FFFF00"/>
              </a:solidFill>
            </c:spPr>
          </c:dPt>
          <c:dPt>
            <c:idx val="4"/>
            <c:bubble3D val="0"/>
            <c:spPr>
              <a:solidFill>
                <a:srgbClr val="00FFFF"/>
              </a:solidFill>
            </c:spPr>
          </c:dPt>
          <c:dLbls>
            <c:dLbl>
              <c:idx val="0"/>
              <c:layout>
                <c:manualLayout>
                  <c:x val="-0.22627021875181766"/>
                  <c:y val="-0.25429892346083827"/>
                </c:manualLayout>
              </c:layout>
              <c:numFmt formatCode="0.0%" sourceLinked="0"/>
              <c:spPr/>
              <c:txPr>
                <a:bodyPr/>
                <a:lstStyle/>
                <a:p>
                  <a:pPr>
                    <a:defRPr sz="1400" b="1">
                      <a:latin typeface="Calibri" pitchFamily="34" charset="0"/>
                    </a:defRPr>
                  </a:pPr>
                  <a:endParaRPr lang="es-CL"/>
                </a:p>
              </c:txPr>
              <c:showLegendKey val="0"/>
              <c:showVal val="1"/>
              <c:showCatName val="1"/>
              <c:showSerName val="0"/>
              <c:showPercent val="1"/>
              <c:showBubbleSize val="0"/>
            </c:dLbl>
            <c:dLbl>
              <c:idx val="1"/>
              <c:layout>
                <c:manualLayout>
                  <c:x val="0"/>
                  <c:y val="0.25280603346265706"/>
                </c:manualLayout>
              </c:layout>
              <c:numFmt formatCode="0.0%" sourceLinked="0"/>
              <c:spPr/>
              <c:txPr>
                <a:bodyPr/>
                <a:lstStyle/>
                <a:p>
                  <a:pPr>
                    <a:defRPr sz="1400" b="1">
                      <a:latin typeface="Calibri" pitchFamily="34" charset="0"/>
                    </a:defRPr>
                  </a:pPr>
                  <a:endParaRPr lang="es-CL"/>
                </a:p>
              </c:txPr>
              <c:showLegendKey val="1"/>
              <c:showVal val="1"/>
              <c:showCatName val="1"/>
              <c:showSerName val="0"/>
              <c:showPercent val="1"/>
              <c:showBubbleSize val="0"/>
            </c:dLbl>
            <c:dLbl>
              <c:idx val="2"/>
              <c:layout>
                <c:manualLayout>
                  <c:x val="-0.11168813420342341"/>
                  <c:y val="-4.9986462375536944E-2"/>
                </c:manualLayout>
              </c:layout>
              <c:numFmt formatCode="0.0%" sourceLinked="0"/>
              <c:spPr/>
              <c:txPr>
                <a:bodyPr/>
                <a:lstStyle/>
                <a:p>
                  <a:pPr>
                    <a:defRPr sz="1400" b="1">
                      <a:latin typeface="Calibri" pitchFamily="34" charset="0"/>
                    </a:defRPr>
                  </a:pPr>
                  <a:endParaRPr lang="es-CL"/>
                </a:p>
              </c:txPr>
              <c:showLegendKey val="1"/>
              <c:showVal val="1"/>
              <c:showCatName val="1"/>
              <c:showSerName val="0"/>
              <c:showPercent val="1"/>
              <c:showBubbleSize val="0"/>
            </c:dLbl>
            <c:dLbl>
              <c:idx val="3"/>
              <c:layout>
                <c:manualLayout>
                  <c:x val="-0.11476927186380874"/>
                  <c:y val="-7.5188128395045711E-2"/>
                </c:manualLayout>
              </c:layout>
              <c:numFmt formatCode="0.0%" sourceLinked="0"/>
              <c:spPr/>
              <c:txPr>
                <a:bodyPr/>
                <a:lstStyle/>
                <a:p>
                  <a:pPr>
                    <a:defRPr sz="1400" b="1">
                      <a:latin typeface="Calibri" pitchFamily="34" charset="0"/>
                    </a:defRPr>
                  </a:pPr>
                  <a:endParaRPr lang="es-CL"/>
                </a:p>
              </c:txPr>
              <c:showLegendKey val="1"/>
              <c:showVal val="1"/>
              <c:showCatName val="1"/>
              <c:showSerName val="0"/>
              <c:showPercent val="1"/>
              <c:showBubbleSize val="0"/>
            </c:dLbl>
            <c:dLbl>
              <c:idx val="4"/>
              <c:layout>
                <c:manualLayout>
                  <c:x val="0.13596835402680976"/>
                  <c:y val="-2.7355931708764356E-2"/>
                </c:manualLayout>
              </c:layout>
              <c:numFmt formatCode="0.0%" sourceLinked="0"/>
              <c:spPr/>
              <c:txPr>
                <a:bodyPr/>
                <a:lstStyle/>
                <a:p>
                  <a:pPr>
                    <a:defRPr sz="1400" b="1">
                      <a:latin typeface="Calibri" pitchFamily="34" charset="0"/>
                    </a:defRPr>
                  </a:pPr>
                  <a:endParaRPr lang="es-CL"/>
                </a:p>
              </c:txPr>
              <c:showLegendKey val="0"/>
              <c:showVal val="1"/>
              <c:showCatName val="1"/>
              <c:showSerName val="0"/>
              <c:showPercent val="1"/>
              <c:showBubbleSize val="0"/>
            </c:dLbl>
            <c:txPr>
              <a:bodyPr/>
              <a:lstStyle/>
              <a:p>
                <a:pPr>
                  <a:defRPr sz="1400" b="1">
                    <a:latin typeface="Calibri" pitchFamily="34" charset="0"/>
                  </a:defRPr>
                </a:pPr>
                <a:endParaRPr lang="es-CL"/>
              </a:p>
            </c:txPr>
            <c:showLegendKey val="0"/>
            <c:showVal val="0"/>
            <c:showCatName val="1"/>
            <c:showSerName val="0"/>
            <c:showPercent val="1"/>
            <c:showBubbleSize val="0"/>
            <c:showLeaderLines val="1"/>
          </c:dLbls>
          <c:cat>
            <c:strRef>
              <c:f>'consultas por modalidad'!$H$6:$H$10</c:f>
              <c:strCache>
                <c:ptCount val="5"/>
                <c:pt idx="0">
                  <c:v>Asegurado</c:v>
                </c:pt>
                <c:pt idx="1">
                  <c:v>Beneficiario</c:v>
                </c:pt>
                <c:pt idx="2">
                  <c:v>Familiar</c:v>
                </c:pt>
                <c:pt idx="3">
                  <c:v>Legítimo interesado</c:v>
                </c:pt>
                <c:pt idx="4">
                  <c:v>SOAP</c:v>
                </c:pt>
              </c:strCache>
            </c:strRef>
          </c:cat>
          <c:val>
            <c:numRef>
              <c:f>'consultas por modalidad'!$I$6:$I$10</c:f>
              <c:numCache>
                <c:formatCode>#,##0</c:formatCode>
                <c:ptCount val="5"/>
                <c:pt idx="0">
                  <c:v>5332</c:v>
                </c:pt>
                <c:pt idx="1">
                  <c:v>162</c:v>
                </c:pt>
                <c:pt idx="2">
                  <c:v>1165</c:v>
                </c:pt>
                <c:pt idx="3">
                  <c:v>53</c:v>
                </c:pt>
                <c:pt idx="4" formatCode="General">
                  <c:v>42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339" y="1"/>
            <a:ext cx="3038475" cy="465138"/>
          </a:xfrm>
          <a:prstGeom prst="rect">
            <a:avLst/>
          </a:prstGeom>
        </p:spPr>
        <p:txBody>
          <a:bodyPr vert="horz" lIns="91440" tIns="45720" rIns="91440" bIns="45720" rtlCol="0"/>
          <a:lstStyle>
            <a:lvl1pPr algn="r">
              <a:defRPr sz="1200"/>
            </a:lvl1pPr>
          </a:lstStyle>
          <a:p>
            <a:fld id="{F6A2BC92-E20A-4DB9-B4DB-9B662FBDFACF}" type="datetimeFigureOut">
              <a:rPr lang="es-CL" smtClean="0"/>
              <a:t>07/10/2013</a:t>
            </a:fld>
            <a:endParaRPr lang="es-CL" dirty="0"/>
          </a:p>
        </p:txBody>
      </p:sp>
      <p:sp>
        <p:nvSpPr>
          <p:cNvPr id="4" name="3 Marcador de pie de página"/>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19811C22-1C74-423C-A390-E6593F7DB9F7}" type="slidenum">
              <a:rPr lang="es-CL" smtClean="0"/>
              <a:t>‹Nº›</a:t>
            </a:fld>
            <a:endParaRPr lang="es-CL" dirty="0"/>
          </a:p>
        </p:txBody>
      </p:sp>
    </p:spTree>
    <p:extLst>
      <p:ext uri="{BB962C8B-B14F-4D97-AF65-F5344CB8AC3E}">
        <p14:creationId xmlns:p14="http://schemas.microsoft.com/office/powerpoint/2010/main" val="339935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8EF898-5C89-4AB8-9893-D73E63905B19}" type="datetimeFigureOut">
              <a:rPr lang="es-CL" smtClean="0"/>
              <a:t>07/10/2013</a:t>
            </a:fld>
            <a:endParaRPr lang="es-CL"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L" dirty="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09BDAF-6A82-4C36-A7F7-AEE1A7B308EA}" type="slidenum">
              <a:rPr lang="es-CL" smtClean="0"/>
              <a:t>‹Nº›</a:t>
            </a:fld>
            <a:endParaRPr lang="es-CL" dirty="0"/>
          </a:p>
        </p:txBody>
      </p:sp>
    </p:spTree>
    <p:extLst>
      <p:ext uri="{BB962C8B-B14F-4D97-AF65-F5344CB8AC3E}">
        <p14:creationId xmlns:p14="http://schemas.microsoft.com/office/powerpoint/2010/main" val="166655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309BDAF-6A82-4C36-A7F7-AEE1A7B308EA}" type="slidenum">
              <a:rPr lang="es-CL" smtClean="0"/>
              <a:t>22</a:t>
            </a:fld>
            <a:endParaRPr lang="es-CL" dirty="0"/>
          </a:p>
        </p:txBody>
      </p:sp>
    </p:spTree>
    <p:extLst>
      <p:ext uri="{BB962C8B-B14F-4D97-AF65-F5344CB8AC3E}">
        <p14:creationId xmlns:p14="http://schemas.microsoft.com/office/powerpoint/2010/main" val="23811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332446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178411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324472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317470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240916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58228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129352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353838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188298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111038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499AA0-20FE-4443-B3A9-09790095D673}" type="datetimeFigureOut">
              <a:rPr lang="es-CL" smtClean="0"/>
              <a:t>07/10/2013</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EB1694A5-EA92-492C-B86E-3AA12E450A27}" type="slidenum">
              <a:rPr lang="es-CL" smtClean="0"/>
              <a:t>‹Nº›</a:t>
            </a:fld>
            <a:endParaRPr lang="es-CL" dirty="0"/>
          </a:p>
        </p:txBody>
      </p:sp>
    </p:spTree>
    <p:extLst>
      <p:ext uri="{BB962C8B-B14F-4D97-AF65-F5344CB8AC3E}">
        <p14:creationId xmlns:p14="http://schemas.microsoft.com/office/powerpoint/2010/main" val="263412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99AA0-20FE-4443-B3A9-09790095D673}" type="datetimeFigureOut">
              <a:rPr lang="es-CL" smtClean="0"/>
              <a:t>07/10/2013</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694A5-EA92-492C-B86E-3AA12E450A27}" type="slidenum">
              <a:rPr lang="es-CL" smtClean="0"/>
              <a:t>‹Nº›</a:t>
            </a:fld>
            <a:endParaRPr lang="es-CL" dirty="0"/>
          </a:p>
        </p:txBody>
      </p:sp>
    </p:spTree>
    <p:extLst>
      <p:ext uri="{BB962C8B-B14F-4D97-AF65-F5344CB8AC3E}">
        <p14:creationId xmlns:p14="http://schemas.microsoft.com/office/powerpoint/2010/main" val="14107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oleObject" Target="../embeddings/Microsoft_Excel_97-2003_Worksheet2.xls"/><Relationship Id="rId2" Type="http://schemas.openxmlformats.org/officeDocument/2006/relationships/vmlDrawing" Target="../drawings/vmlDrawing1.vml"/><Relationship Id="rId1" Type="http://schemas.openxmlformats.org/officeDocument/2006/relationships/themeOverride" Target="../theme/themeOverride8.xml"/><Relationship Id="rId6" Type="http://schemas.openxmlformats.org/officeDocument/2006/relationships/image" Target="../media/image19.png"/><Relationship Id="rId5" Type="http://schemas.openxmlformats.org/officeDocument/2006/relationships/oleObject" Target="../embeddings/Microsoft_Excel_97-2003_Worksheet1.xls"/><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5.xml"/><Relationship Id="rId5" Type="http://schemas.openxmlformats.org/officeDocument/2006/relationships/image" Target="../media/image22.emf"/><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9.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0.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5.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9.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0.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4.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5.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4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3 Rectángulo"/>
          <p:cNvSpPr/>
          <p:nvPr/>
        </p:nvSpPr>
        <p:spPr>
          <a:xfrm>
            <a:off x="1187624" y="2758391"/>
            <a:ext cx="7128791" cy="523220"/>
          </a:xfrm>
          <a:prstGeom prst="rect">
            <a:avLst/>
          </a:prstGeom>
        </p:spPr>
        <p:txBody>
          <a:bodyPr wrap="square">
            <a:spAutoFit/>
          </a:bodyPr>
          <a:lstStyle/>
          <a:p>
            <a:pPr algn="ctr"/>
            <a:r>
              <a:rPr lang="es-CL" sz="2800" b="1" dirty="0" smtClean="0">
                <a:solidFill>
                  <a:schemeClr val="bg1"/>
                </a:solidFill>
              </a:rPr>
              <a:t>Encuentro Asegurador año 2013</a:t>
            </a:r>
            <a:endParaRPr lang="es-CL" sz="2800" b="1" dirty="0">
              <a:solidFill>
                <a:schemeClr val="bg1"/>
              </a:solidFill>
              <a:latin typeface="Century Gothic" pitchFamily="34" charset="0"/>
            </a:endParaRPr>
          </a:p>
        </p:txBody>
      </p:sp>
      <p:sp>
        <p:nvSpPr>
          <p:cNvPr id="2" name="1 CuadroTexto"/>
          <p:cNvSpPr txBox="1"/>
          <p:nvPr/>
        </p:nvSpPr>
        <p:spPr>
          <a:xfrm>
            <a:off x="5823182" y="6457111"/>
            <a:ext cx="3168352" cy="369332"/>
          </a:xfrm>
          <a:prstGeom prst="rect">
            <a:avLst/>
          </a:prstGeom>
          <a:noFill/>
        </p:spPr>
        <p:txBody>
          <a:bodyPr wrap="square" rtlCol="0">
            <a:spAutoFit/>
          </a:bodyPr>
          <a:lstStyle/>
          <a:p>
            <a:r>
              <a:rPr lang="es-CL" dirty="0" smtClean="0">
                <a:solidFill>
                  <a:schemeClr val="bg1"/>
                </a:solidFill>
                <a:latin typeface="Century Gothic" pitchFamily="34" charset="0"/>
              </a:rPr>
              <a:t>11 de octubre de 2013</a:t>
            </a:r>
            <a:endParaRPr lang="es-CL" dirty="0">
              <a:solidFill>
                <a:schemeClr val="bg1"/>
              </a:solidFill>
              <a:latin typeface="Century Gothic" pitchFamily="34" charset="0"/>
            </a:endParaRPr>
          </a:p>
        </p:txBody>
      </p:sp>
      <p:sp>
        <p:nvSpPr>
          <p:cNvPr id="5" name="4 CuadroTexto"/>
          <p:cNvSpPr txBox="1"/>
          <p:nvPr/>
        </p:nvSpPr>
        <p:spPr>
          <a:xfrm>
            <a:off x="163315" y="6118557"/>
            <a:ext cx="4768725" cy="677108"/>
          </a:xfrm>
          <a:prstGeom prst="rect">
            <a:avLst/>
          </a:prstGeom>
          <a:noFill/>
        </p:spPr>
        <p:txBody>
          <a:bodyPr wrap="square" rtlCol="0">
            <a:spAutoFit/>
          </a:bodyPr>
          <a:lstStyle/>
          <a:p>
            <a:r>
              <a:rPr lang="es-CL" sz="2000" b="1" dirty="0" smtClean="0">
                <a:solidFill>
                  <a:schemeClr val="bg1"/>
                </a:solidFill>
                <a:latin typeface="Century Gothic" pitchFamily="34" charset="0"/>
              </a:rPr>
              <a:t>Fernando Coloma Correa</a:t>
            </a:r>
          </a:p>
          <a:p>
            <a:r>
              <a:rPr lang="es-CL" dirty="0" smtClean="0">
                <a:solidFill>
                  <a:schemeClr val="bg1"/>
                </a:solidFill>
                <a:latin typeface="Century Gothic" pitchFamily="34" charset="0"/>
              </a:rPr>
              <a:t>Superintendente de Valores y Seguros</a:t>
            </a:r>
            <a:endParaRPr lang="es-CL" dirty="0">
              <a:solidFill>
                <a:schemeClr val="bg1"/>
              </a:solidFill>
              <a:latin typeface="Century Gothic" pitchFamily="34" charset="0"/>
            </a:endParaRPr>
          </a:p>
        </p:txBody>
      </p:sp>
    </p:spTree>
    <p:extLst>
      <p:ext uri="{BB962C8B-B14F-4D97-AF65-F5344CB8AC3E}">
        <p14:creationId xmlns:p14="http://schemas.microsoft.com/office/powerpoint/2010/main" val="2140104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a:spLocks noChangeArrowheads="1"/>
          </p:cNvSpPr>
          <p:nvPr/>
        </p:nvSpPr>
        <p:spPr bwMode="auto">
          <a:xfrm>
            <a:off x="655402" y="5715"/>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smtClean="0">
                <a:solidFill>
                  <a:srgbClr val="FFC000"/>
                </a:solidFill>
                <a:latin typeface="Century Gothic" pitchFamily="34" charset="0"/>
              </a:rPr>
              <a:t>Solvencia - Generales</a:t>
            </a:r>
            <a:endParaRPr lang="es-CL" sz="2400" b="1" u="none" dirty="0">
              <a:solidFill>
                <a:srgbClr val="000099"/>
              </a:solidFill>
              <a:latin typeface="Century Gothic" pitchFamily="34" charset="0"/>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08720"/>
            <a:ext cx="8920067" cy="524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531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a:spLocks noChangeArrowheads="1"/>
          </p:cNvSpPr>
          <p:nvPr/>
        </p:nvSpPr>
        <p:spPr bwMode="auto">
          <a:xfrm>
            <a:off x="655402" y="5715"/>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smtClean="0">
                <a:solidFill>
                  <a:srgbClr val="FFC000"/>
                </a:solidFill>
                <a:latin typeface="Century Gothic" pitchFamily="34" charset="0"/>
              </a:rPr>
              <a:t>Solvencia - Generales</a:t>
            </a:r>
            <a:endParaRPr lang="es-CL" sz="2400" b="1" u="none" dirty="0">
              <a:solidFill>
                <a:srgbClr val="000099"/>
              </a:solidFill>
              <a:latin typeface="Century Gothic" pitchFamily="34" charset="0"/>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61" y="764704"/>
            <a:ext cx="8760527" cy="547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62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6"/>
          <p:cNvSpPr>
            <a:spLocks noChangeAspect="1" noChangeArrowheads="1"/>
          </p:cNvSpPr>
          <p:nvPr/>
        </p:nvSpPr>
        <p:spPr bwMode="auto">
          <a:xfrm>
            <a:off x="161925" y="1033463"/>
            <a:ext cx="86106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11267" name="1 CuadroTexto"/>
          <p:cNvSpPr txBox="1">
            <a:spLocks noChangeArrowheads="1"/>
          </p:cNvSpPr>
          <p:nvPr/>
        </p:nvSpPr>
        <p:spPr bwMode="auto">
          <a:xfrm>
            <a:off x="388997" y="88176"/>
            <a:ext cx="778340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r>
              <a:rPr lang="es-CL" sz="2400" b="1" u="none" dirty="0" smtClean="0">
                <a:solidFill>
                  <a:srgbClr val="000099"/>
                </a:solidFill>
                <a:latin typeface="Century Gothic" pitchFamily="34" charset="0"/>
              </a:rPr>
              <a:t>I. ESTADÍSTICAS </a:t>
            </a:r>
            <a:r>
              <a:rPr lang="es-CL" sz="2400" b="1" u="none" dirty="0">
                <a:solidFill>
                  <a:srgbClr val="000099"/>
                </a:solidFill>
                <a:latin typeface="Century Gothic" pitchFamily="34" charset="0"/>
              </a:rPr>
              <a:t>DEL MERCADO ASEGURADOR</a:t>
            </a:r>
          </a:p>
          <a:p>
            <a:pPr algn="ctr" eaLnBrk="1" hangingPunct="1"/>
            <a:r>
              <a:rPr lang="es-CL" sz="2800" u="none" dirty="0" smtClean="0">
                <a:solidFill>
                  <a:srgbClr val="FFC000"/>
                </a:solidFill>
                <a:latin typeface="Century Gothic" pitchFamily="34" charset="0"/>
              </a:rPr>
              <a:t>Primas directas – MM US$ Jun 2013</a:t>
            </a:r>
            <a:endParaRPr lang="es-CL" sz="2800" u="none" dirty="0">
              <a:solidFill>
                <a:srgbClr val="FFC000"/>
              </a:solidFill>
              <a:latin typeface="Century Gothic"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34" y="1177479"/>
            <a:ext cx="9773686" cy="455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5796136" y="5373216"/>
            <a:ext cx="2057400" cy="261938"/>
          </a:xfrm>
          <a:prstGeom prst="rect">
            <a:avLst/>
          </a:prstGeom>
          <a:noFill/>
        </p:spPr>
        <p:txBody>
          <a:bodyPr>
            <a:spAutoFit/>
          </a:bodyPr>
          <a:lstStyle/>
          <a:p>
            <a:pPr algn="r">
              <a:defRPr/>
            </a:pPr>
            <a:r>
              <a:rPr lang="es-CL" sz="1050" b="1" dirty="0" smtClean="0"/>
              <a:t>(1)</a:t>
            </a:r>
            <a:r>
              <a:rPr lang="es-CL" sz="1050" b="1" u="none" dirty="0" smtClean="0"/>
              <a:t> </a:t>
            </a:r>
            <a:r>
              <a:rPr lang="es-CL" sz="1050" b="1" u="none" dirty="0"/>
              <a:t>Datos </a:t>
            </a:r>
            <a:r>
              <a:rPr lang="es-CL" sz="1050" b="1" u="none" dirty="0" smtClean="0"/>
              <a:t>a Junio</a:t>
            </a:r>
            <a:endParaRPr lang="es-CL" sz="1000" b="1" u="none" dirty="0">
              <a:latin typeface="Trebuchet MS"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733256"/>
            <a:ext cx="29527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654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908720"/>
            <a:ext cx="9379257" cy="561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AutoShape 6"/>
          <p:cNvSpPr>
            <a:spLocks noChangeAspect="1" noChangeArrowheads="1"/>
          </p:cNvSpPr>
          <p:nvPr/>
        </p:nvSpPr>
        <p:spPr bwMode="auto">
          <a:xfrm>
            <a:off x="161925" y="1033463"/>
            <a:ext cx="86106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11267" name="1 CuadroTexto"/>
          <p:cNvSpPr txBox="1">
            <a:spLocks noChangeArrowheads="1"/>
          </p:cNvSpPr>
          <p:nvPr/>
        </p:nvSpPr>
        <p:spPr bwMode="auto">
          <a:xfrm>
            <a:off x="388997" y="88176"/>
            <a:ext cx="778340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r>
              <a:rPr lang="es-CL" sz="2400" b="1" u="none" dirty="0" smtClean="0">
                <a:solidFill>
                  <a:srgbClr val="000099"/>
                </a:solidFill>
                <a:latin typeface="Century Gothic" pitchFamily="34" charset="0"/>
              </a:rPr>
              <a:t>I. ESTADÍSTICAS </a:t>
            </a:r>
            <a:r>
              <a:rPr lang="es-CL" sz="2400" b="1" u="none" dirty="0">
                <a:solidFill>
                  <a:srgbClr val="000099"/>
                </a:solidFill>
                <a:latin typeface="Century Gothic" pitchFamily="34" charset="0"/>
              </a:rPr>
              <a:t>DEL MERCADO ASEGURADOR</a:t>
            </a:r>
          </a:p>
          <a:p>
            <a:pPr algn="ctr" eaLnBrk="1" hangingPunct="1"/>
            <a:r>
              <a:rPr lang="es-CL" sz="2800" u="none" dirty="0" smtClean="0">
                <a:solidFill>
                  <a:srgbClr val="FFC000"/>
                </a:solidFill>
                <a:latin typeface="Century Gothic" pitchFamily="34" charset="0"/>
              </a:rPr>
              <a:t>ROE (Rentabilidad del patrimonio) </a:t>
            </a:r>
            <a:endParaRPr lang="es-CL" sz="2800" u="none" dirty="0">
              <a:solidFill>
                <a:srgbClr val="FFC000"/>
              </a:solidFill>
              <a:latin typeface="Century Gothic" pitchFamily="34" charset="0"/>
            </a:endParaRPr>
          </a:p>
        </p:txBody>
      </p:sp>
      <p:sp>
        <p:nvSpPr>
          <p:cNvPr id="7" name="6 CuadroTexto"/>
          <p:cNvSpPr txBox="1"/>
          <p:nvPr/>
        </p:nvSpPr>
        <p:spPr>
          <a:xfrm>
            <a:off x="8388424" y="3033827"/>
            <a:ext cx="827583" cy="323165"/>
          </a:xfrm>
          <a:prstGeom prst="rect">
            <a:avLst/>
          </a:prstGeom>
          <a:solidFill>
            <a:srgbClr val="FFFF00"/>
          </a:solidFill>
        </p:spPr>
        <p:txBody>
          <a:bodyPr wrap="square">
            <a:spAutoFit/>
          </a:bodyPr>
          <a:lstStyle/>
          <a:p>
            <a:pPr algn="r">
              <a:defRPr/>
            </a:pPr>
            <a:r>
              <a:rPr lang="es-CL" sz="1500" b="1" dirty="0" smtClean="0">
                <a:solidFill>
                  <a:schemeClr val="accent1"/>
                </a:solidFill>
              </a:rPr>
              <a:t>14,00%</a:t>
            </a:r>
            <a:endParaRPr lang="es-CL" sz="1500" b="1" u="none" dirty="0">
              <a:solidFill>
                <a:schemeClr val="accent1"/>
              </a:solidFill>
              <a:latin typeface="Trebuchet MS" pitchFamily="34" charset="0"/>
            </a:endParaRPr>
          </a:p>
        </p:txBody>
      </p:sp>
      <p:sp>
        <p:nvSpPr>
          <p:cNvPr id="8" name="7 CuadroTexto"/>
          <p:cNvSpPr txBox="1"/>
          <p:nvPr/>
        </p:nvSpPr>
        <p:spPr>
          <a:xfrm>
            <a:off x="8388424" y="3609891"/>
            <a:ext cx="827583" cy="323165"/>
          </a:xfrm>
          <a:prstGeom prst="rect">
            <a:avLst/>
          </a:prstGeom>
          <a:solidFill>
            <a:srgbClr val="FFFF00"/>
          </a:solidFill>
        </p:spPr>
        <p:txBody>
          <a:bodyPr wrap="square">
            <a:spAutoFit/>
          </a:bodyPr>
          <a:lstStyle/>
          <a:p>
            <a:pPr algn="r">
              <a:defRPr/>
            </a:pPr>
            <a:r>
              <a:rPr lang="es-CL" sz="1500" b="1" dirty="0" smtClean="0">
                <a:solidFill>
                  <a:srgbClr val="C00000"/>
                </a:solidFill>
              </a:rPr>
              <a:t>8,33%</a:t>
            </a:r>
            <a:endParaRPr lang="es-CL" sz="1500" b="1" u="none" dirty="0">
              <a:solidFill>
                <a:srgbClr val="C00000"/>
              </a:solidFill>
              <a:latin typeface="Trebuchet MS" pitchFamily="34" charset="0"/>
            </a:endParaRPr>
          </a:p>
        </p:txBody>
      </p:sp>
    </p:spTree>
    <p:extLst>
      <p:ext uri="{BB962C8B-B14F-4D97-AF65-F5344CB8AC3E}">
        <p14:creationId xmlns:p14="http://schemas.microsoft.com/office/powerpoint/2010/main" val="491656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899592" y="297947"/>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smtClean="0">
                <a:solidFill>
                  <a:srgbClr val="FFC000"/>
                </a:solidFill>
                <a:latin typeface="Century Gothic" pitchFamily="34" charset="0"/>
              </a:rPr>
              <a:t>Inversiones</a:t>
            </a:r>
            <a:endParaRPr lang="es-CL" sz="2400" b="1" u="none" dirty="0">
              <a:solidFill>
                <a:srgbClr val="000099"/>
              </a:solidFill>
              <a:latin typeface="Century Gothic" pitchFamily="34" charset="0"/>
            </a:endParaRPr>
          </a:p>
        </p:txBody>
      </p:sp>
      <p:sp>
        <p:nvSpPr>
          <p:cNvPr id="8" name="7 CuadroTexto"/>
          <p:cNvSpPr txBox="1"/>
          <p:nvPr/>
        </p:nvSpPr>
        <p:spPr>
          <a:xfrm>
            <a:off x="5796136" y="5373216"/>
            <a:ext cx="2057400" cy="261938"/>
          </a:xfrm>
          <a:prstGeom prst="rect">
            <a:avLst/>
          </a:prstGeom>
          <a:noFill/>
        </p:spPr>
        <p:txBody>
          <a:bodyPr>
            <a:spAutoFit/>
          </a:bodyPr>
          <a:lstStyle/>
          <a:p>
            <a:pPr algn="r">
              <a:defRPr/>
            </a:pPr>
            <a:r>
              <a:rPr lang="es-CL" sz="1050" b="1" dirty="0" smtClean="0"/>
              <a:t>(1)</a:t>
            </a:r>
            <a:r>
              <a:rPr lang="es-CL" sz="1050" b="1" u="none" dirty="0" smtClean="0"/>
              <a:t> </a:t>
            </a:r>
            <a:r>
              <a:rPr lang="es-CL" sz="1050" b="1" u="none" dirty="0"/>
              <a:t>Datos </a:t>
            </a:r>
            <a:r>
              <a:rPr lang="es-CL" sz="1050" b="1" u="none" dirty="0" smtClean="0"/>
              <a:t>a Junio</a:t>
            </a:r>
            <a:endParaRPr lang="es-CL" sz="1000" b="1" u="none" dirty="0">
              <a:latin typeface="Trebuchet MS"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0" y="5936233"/>
            <a:ext cx="5333399" cy="60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213" y="1124744"/>
            <a:ext cx="9756757" cy="436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320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3 CuadroTexto"/>
          <p:cNvSpPr txBox="1">
            <a:spLocks noChangeArrowheads="1"/>
          </p:cNvSpPr>
          <p:nvPr/>
        </p:nvSpPr>
        <p:spPr bwMode="auto">
          <a:xfrm>
            <a:off x="655402" y="5715"/>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smtClean="0">
                <a:solidFill>
                  <a:srgbClr val="FFC000"/>
                </a:solidFill>
                <a:latin typeface="Century Gothic" pitchFamily="34" charset="0"/>
              </a:rPr>
              <a:t>Inversiones -Vida</a:t>
            </a:r>
            <a:endParaRPr lang="es-CL" sz="2400" b="1" u="none" dirty="0">
              <a:solidFill>
                <a:srgbClr val="000099"/>
              </a:solidFill>
              <a:latin typeface="Century Gothic" pitchFamily="34" charset="0"/>
            </a:endParaRPr>
          </a:p>
        </p:txBody>
      </p:sp>
      <p:grpSp>
        <p:nvGrpSpPr>
          <p:cNvPr id="3" name="2 Grupo"/>
          <p:cNvGrpSpPr/>
          <p:nvPr/>
        </p:nvGrpSpPr>
        <p:grpSpPr>
          <a:xfrm>
            <a:off x="194879" y="1088655"/>
            <a:ext cx="10597975" cy="5763000"/>
            <a:chOff x="194879" y="1088655"/>
            <a:chExt cx="10597975" cy="5763000"/>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79" y="1088655"/>
              <a:ext cx="8913933" cy="576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228184" y="6309320"/>
              <a:ext cx="4564670" cy="276999"/>
            </a:xfrm>
            <a:prstGeom prst="rect">
              <a:avLst/>
            </a:prstGeom>
            <a:noFill/>
          </p:spPr>
          <p:txBody>
            <a:bodyPr wrap="square" rtlCol="0">
              <a:spAutoFit/>
            </a:bodyPr>
            <a:lstStyle/>
            <a:p>
              <a:pPr marL="342900" indent="-342900">
                <a:buAutoNum type="arabicParenBoth"/>
              </a:pPr>
              <a:r>
                <a:rPr lang="es-CL" sz="1200" dirty="0" smtClean="0"/>
                <a:t>A junio 2013</a:t>
              </a:r>
            </a:p>
          </p:txBody>
        </p:sp>
      </p:grpSp>
    </p:spTree>
    <p:extLst>
      <p:ext uri="{BB962C8B-B14F-4D97-AF65-F5344CB8AC3E}">
        <p14:creationId xmlns:p14="http://schemas.microsoft.com/office/powerpoint/2010/main" val="483477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3 CuadroTexto"/>
          <p:cNvSpPr txBox="1">
            <a:spLocks noChangeArrowheads="1"/>
          </p:cNvSpPr>
          <p:nvPr/>
        </p:nvSpPr>
        <p:spPr bwMode="auto">
          <a:xfrm>
            <a:off x="655402" y="5715"/>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smtClean="0">
                <a:solidFill>
                  <a:srgbClr val="FFC000"/>
                </a:solidFill>
                <a:latin typeface="Century Gothic" pitchFamily="34" charset="0"/>
              </a:rPr>
              <a:t>Inversiones - Generales</a:t>
            </a:r>
            <a:endParaRPr lang="es-CL" sz="2400" b="1" u="none" dirty="0">
              <a:solidFill>
                <a:srgbClr val="000099"/>
              </a:solidFill>
              <a:latin typeface="Century Gothic" pitchFamily="34" charset="0"/>
            </a:endParaRPr>
          </a:p>
        </p:txBody>
      </p:sp>
      <p:grpSp>
        <p:nvGrpSpPr>
          <p:cNvPr id="3" name="2 Grupo"/>
          <p:cNvGrpSpPr/>
          <p:nvPr/>
        </p:nvGrpSpPr>
        <p:grpSpPr>
          <a:xfrm>
            <a:off x="211198" y="1096470"/>
            <a:ext cx="10581656" cy="5859181"/>
            <a:chOff x="211198" y="1096470"/>
            <a:chExt cx="10581656" cy="5859181"/>
          </a:xfrm>
        </p:grpSpPr>
        <p:grpSp>
          <p:nvGrpSpPr>
            <p:cNvPr id="4" name="3 Grupo"/>
            <p:cNvGrpSpPr/>
            <p:nvPr/>
          </p:nvGrpSpPr>
          <p:grpSpPr>
            <a:xfrm>
              <a:off x="211198" y="1096470"/>
              <a:ext cx="10581656" cy="5859181"/>
              <a:chOff x="211198" y="1096470"/>
              <a:chExt cx="10581656" cy="5859181"/>
            </a:xfrm>
          </p:grpSpPr>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198" y="1096470"/>
                <a:ext cx="8881295" cy="574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228184" y="6309320"/>
                <a:ext cx="4564670" cy="646331"/>
              </a:xfrm>
              <a:prstGeom prst="rect">
                <a:avLst/>
              </a:prstGeom>
              <a:noFill/>
            </p:spPr>
            <p:txBody>
              <a:bodyPr wrap="square" rtlCol="0">
                <a:spAutoFit/>
              </a:bodyPr>
              <a:lstStyle/>
              <a:p>
                <a:pPr marL="342900" indent="-342900">
                  <a:buAutoNum type="arabicParenBoth"/>
                </a:pPr>
                <a:r>
                  <a:rPr lang="es-CL" sz="1200" dirty="0" smtClean="0"/>
                  <a:t>A junio 2013</a:t>
                </a:r>
              </a:p>
              <a:p>
                <a:pPr marL="342900" indent="-342900">
                  <a:buFontTx/>
                  <a:buAutoNum type="arabicParenBoth"/>
                </a:pPr>
                <a:r>
                  <a:rPr lang="es-CL" sz="1200" dirty="0"/>
                  <a:t>Otros incluye </a:t>
                </a:r>
                <a:r>
                  <a:rPr lang="es-CL" sz="1200" dirty="0" smtClean="0"/>
                  <a:t>FFMM, caja.</a:t>
                </a:r>
                <a:endParaRPr lang="es-CL" sz="1200" dirty="0"/>
              </a:p>
              <a:p>
                <a:pPr marL="342900" indent="-342900">
                  <a:buAutoNum type="arabicParenBoth"/>
                </a:pPr>
                <a:endParaRPr lang="es-CL" sz="1200" dirty="0" smtClean="0"/>
              </a:p>
            </p:txBody>
          </p:sp>
        </p:grpSp>
        <p:sp>
          <p:nvSpPr>
            <p:cNvPr id="2" name="1 CuadroTexto"/>
            <p:cNvSpPr txBox="1"/>
            <p:nvPr/>
          </p:nvSpPr>
          <p:spPr>
            <a:xfrm>
              <a:off x="4355976" y="4008956"/>
              <a:ext cx="1584176" cy="369332"/>
            </a:xfrm>
            <a:prstGeom prst="rect">
              <a:avLst/>
            </a:prstGeom>
            <a:noFill/>
          </p:spPr>
          <p:txBody>
            <a:bodyPr wrap="square" rtlCol="0">
              <a:spAutoFit/>
            </a:bodyPr>
            <a:lstStyle/>
            <a:p>
              <a:r>
                <a:rPr lang="es-CL" dirty="0" smtClean="0"/>
                <a:t>terremoto</a:t>
              </a:r>
              <a:endParaRPr lang="es-CL" dirty="0"/>
            </a:p>
          </p:txBody>
        </p:sp>
      </p:grpSp>
    </p:spTree>
    <p:extLst>
      <p:ext uri="{BB962C8B-B14F-4D97-AF65-F5344CB8AC3E}">
        <p14:creationId xmlns:p14="http://schemas.microsoft.com/office/powerpoint/2010/main" val="12057051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7 CuadroTexto"/>
          <p:cNvSpPr txBox="1"/>
          <p:nvPr/>
        </p:nvSpPr>
        <p:spPr>
          <a:xfrm>
            <a:off x="251520" y="1047021"/>
            <a:ext cx="10369152" cy="5109091"/>
          </a:xfrm>
          <a:prstGeom prst="rect">
            <a:avLst/>
          </a:prstGeom>
          <a:noFill/>
        </p:spPr>
        <p:txBody>
          <a:bodyPr wrap="square" rtlCol="0">
            <a:spAutoFit/>
          </a:bodyPr>
          <a:lstStyle/>
          <a:p>
            <a:pPr marL="1158875" lvl="1" indent="-701675" algn="just">
              <a:spcAft>
                <a:spcPts val="600"/>
              </a:spcAft>
              <a:buClr>
                <a:srgbClr val="CC9900"/>
              </a:buClr>
              <a:buSzPct val="124000"/>
              <a:buFont typeface="+mj-lt"/>
              <a:buAutoNum type="romanUcPeriod"/>
            </a:pPr>
            <a:r>
              <a:rPr lang="es-CL" sz="2400" dirty="0" smtClean="0">
                <a:solidFill>
                  <a:srgbClr val="000099"/>
                </a:solidFill>
                <a:latin typeface="Century Gothic" pitchFamily="34" charset="0"/>
              </a:rPr>
              <a:t>Estadísticas del mercado asegurador</a:t>
            </a:r>
            <a:endParaRPr lang="es-CL" sz="2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endParaRPr lang="es-CL" sz="1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r>
              <a:rPr lang="es-CL" sz="2400" b="1" dirty="0">
                <a:solidFill>
                  <a:srgbClr val="000099"/>
                </a:solidFill>
                <a:latin typeface="Century Gothic" pitchFamily="34" charset="0"/>
              </a:rPr>
              <a:t>Principales </a:t>
            </a:r>
            <a:r>
              <a:rPr lang="es-CL" sz="2400" b="1" dirty="0" smtClean="0">
                <a:solidFill>
                  <a:srgbClr val="000099"/>
                </a:solidFill>
                <a:latin typeface="Century Gothic" pitchFamily="34" charset="0"/>
              </a:rPr>
              <a:t>hitos periodo 2010 – 2013:</a:t>
            </a:r>
          </a:p>
          <a:p>
            <a:pPr lvl="1" algn="just">
              <a:spcAft>
                <a:spcPts val="600"/>
              </a:spcAft>
              <a:buClr>
                <a:srgbClr val="CC9900"/>
              </a:buClr>
              <a:buSzPct val="124000"/>
            </a:pPr>
            <a:r>
              <a:rPr lang="es-CL" sz="2000" b="1" dirty="0" smtClean="0">
                <a:solidFill>
                  <a:srgbClr val="000099"/>
                </a:solidFill>
                <a:latin typeface="Century Gothic" pitchFamily="34" charset="0"/>
              </a:rPr>
              <a:t>		1</a:t>
            </a:r>
            <a:r>
              <a:rPr lang="es-CL" sz="2000" b="1" dirty="0">
                <a:solidFill>
                  <a:srgbClr val="000099"/>
                </a:solidFill>
                <a:latin typeface="Century Gothic" pitchFamily="34" charset="0"/>
              </a:rPr>
              <a:t>. Terremoto</a:t>
            </a:r>
          </a:p>
          <a:p>
            <a:pPr lvl="1" algn="just">
              <a:spcAft>
                <a:spcPts val="600"/>
              </a:spcAft>
              <a:buClr>
                <a:srgbClr val="CC9900"/>
              </a:buClr>
              <a:buSzPct val="124000"/>
            </a:pPr>
            <a:r>
              <a:rPr lang="es-CL" sz="2000" b="1" dirty="0">
                <a:solidFill>
                  <a:srgbClr val="000099"/>
                </a:solidFill>
                <a:latin typeface="Century Gothic" pitchFamily="34" charset="0"/>
              </a:rPr>
              <a:t>		2. MKB</a:t>
            </a:r>
          </a:p>
          <a:p>
            <a:pPr lvl="1" algn="just">
              <a:spcAft>
                <a:spcPts val="600"/>
              </a:spcAft>
              <a:buClr>
                <a:srgbClr val="CC9900"/>
              </a:buClr>
              <a:buSzPct val="124000"/>
            </a:pPr>
            <a:r>
              <a:rPr lang="es-CL" sz="2000" b="1" dirty="0">
                <a:solidFill>
                  <a:srgbClr val="000099"/>
                </a:solidFill>
                <a:latin typeface="Century Gothic" pitchFamily="34" charset="0"/>
              </a:rPr>
              <a:t>		3. IFRS</a:t>
            </a:r>
          </a:p>
          <a:p>
            <a:pPr lvl="1" algn="just">
              <a:spcAft>
                <a:spcPts val="600"/>
              </a:spcAft>
              <a:buClr>
                <a:srgbClr val="CC9900"/>
              </a:buClr>
              <a:buSzPct val="124000"/>
            </a:pPr>
            <a:r>
              <a:rPr lang="es-CL" sz="2000" b="1" dirty="0">
                <a:solidFill>
                  <a:srgbClr val="000099"/>
                </a:solidFill>
                <a:latin typeface="Century Gothic" pitchFamily="34" charset="0"/>
              </a:rPr>
              <a:t>		4. SBR y CBR</a:t>
            </a:r>
          </a:p>
          <a:p>
            <a:pPr lvl="1" algn="just">
              <a:spcAft>
                <a:spcPts val="600"/>
              </a:spcAft>
              <a:buClr>
                <a:srgbClr val="CC9900"/>
              </a:buClr>
              <a:buSzPct val="124000"/>
            </a:pPr>
            <a:r>
              <a:rPr lang="es-CL" sz="2000" b="1" dirty="0" smtClean="0">
                <a:solidFill>
                  <a:srgbClr val="000099"/>
                </a:solidFill>
                <a:latin typeface="Century Gothic" pitchFamily="34" charset="0"/>
              </a:rPr>
              <a:t>		5</a:t>
            </a:r>
            <a:r>
              <a:rPr lang="es-CL" sz="2000" b="1" dirty="0">
                <a:solidFill>
                  <a:srgbClr val="000099"/>
                </a:solidFill>
                <a:latin typeface="Century Gothic" pitchFamily="34" charset="0"/>
              </a:rPr>
              <a:t>. Reglamento auxiliares de Comercio de </a:t>
            </a:r>
            <a:r>
              <a:rPr lang="es-CL" sz="2000" b="1" dirty="0" smtClean="0">
                <a:solidFill>
                  <a:srgbClr val="000099"/>
                </a:solidFill>
                <a:latin typeface="Century Gothic" pitchFamily="34" charset="0"/>
              </a:rPr>
              <a:t>Seguros</a:t>
            </a:r>
            <a:r>
              <a:rPr lang="es-CL" sz="2000" b="1" dirty="0">
                <a:solidFill>
                  <a:srgbClr val="000099"/>
                </a:solidFill>
                <a:latin typeface="Century Gothic" pitchFamily="34" charset="0"/>
              </a:rPr>
              <a:t>		</a:t>
            </a:r>
            <a:endParaRPr lang="es-CL" sz="2000" b="1" dirty="0" smtClean="0">
              <a:solidFill>
                <a:srgbClr val="000099"/>
              </a:solidFill>
              <a:latin typeface="Century Gothic" pitchFamily="34" charset="0"/>
            </a:endParaRPr>
          </a:p>
          <a:p>
            <a:pPr lvl="1" algn="just">
              <a:spcAft>
                <a:spcPts val="600"/>
              </a:spcAft>
              <a:buClr>
                <a:srgbClr val="CC9900"/>
              </a:buClr>
              <a:buSzPct val="124000"/>
            </a:pPr>
            <a:r>
              <a:rPr lang="es-CL" sz="2000" b="1" dirty="0" smtClean="0">
                <a:solidFill>
                  <a:srgbClr val="000099"/>
                </a:solidFill>
                <a:latin typeface="Century Gothic" pitchFamily="34" charset="0"/>
              </a:rPr>
              <a:t>		6. Código de Comercio</a:t>
            </a:r>
            <a:endParaRPr lang="es-CL" sz="2000" b="1" dirty="0">
              <a:solidFill>
                <a:srgbClr val="000099"/>
              </a:solidFill>
              <a:latin typeface="Century Gothic" pitchFamily="34" charset="0"/>
            </a:endParaRPr>
          </a:p>
          <a:p>
            <a:pPr lvl="1" algn="just">
              <a:spcAft>
                <a:spcPts val="600"/>
              </a:spcAft>
              <a:buClr>
                <a:srgbClr val="CC9900"/>
              </a:buClr>
              <a:buSzPct val="124000"/>
            </a:pPr>
            <a:r>
              <a:rPr lang="es-CL" sz="2000" b="1" dirty="0">
                <a:solidFill>
                  <a:srgbClr val="000099"/>
                </a:solidFill>
                <a:latin typeface="Century Gothic" pitchFamily="34" charset="0"/>
              </a:rPr>
              <a:t>		</a:t>
            </a:r>
            <a:r>
              <a:rPr lang="es-CL" sz="2000" b="1" dirty="0" smtClean="0">
                <a:solidFill>
                  <a:srgbClr val="000099"/>
                </a:solidFill>
                <a:latin typeface="Century Gothic" pitchFamily="34" charset="0"/>
              </a:rPr>
              <a:t>7. Otros</a:t>
            </a:r>
            <a:endParaRPr lang="es-CL" sz="2000" b="1" dirty="0">
              <a:solidFill>
                <a:srgbClr val="000099"/>
              </a:solidFill>
              <a:latin typeface="Century Gothic" pitchFamily="34" charset="0"/>
            </a:endParaRPr>
          </a:p>
          <a:p>
            <a:pPr lvl="1" algn="just">
              <a:spcAft>
                <a:spcPts val="600"/>
              </a:spcAft>
              <a:buClr>
                <a:srgbClr val="CC9900"/>
              </a:buClr>
              <a:buSzPct val="124000"/>
            </a:pPr>
            <a:endParaRPr lang="es-CL" sz="1600" b="1" dirty="0" smtClean="0">
              <a:solidFill>
                <a:srgbClr val="000099"/>
              </a:solidFill>
              <a:latin typeface="Century Gothic" pitchFamily="34" charset="0"/>
            </a:endParaRPr>
          </a:p>
          <a:p>
            <a:pPr marL="971550" lvl="1" indent="-514350" algn="just">
              <a:spcAft>
                <a:spcPts val="600"/>
              </a:spcAft>
              <a:buClr>
                <a:srgbClr val="CC9900"/>
              </a:buClr>
              <a:buSzPct val="124000"/>
              <a:buFont typeface="+mj-lt"/>
              <a:buAutoNum type="romanUcPeriod" startAt="3"/>
            </a:pPr>
            <a:r>
              <a:rPr lang="es-CL" sz="2400" dirty="0" smtClean="0">
                <a:solidFill>
                  <a:srgbClr val="000099"/>
                </a:solidFill>
                <a:latin typeface="Century Gothic" pitchFamily="34" charset="0"/>
              </a:rPr>
              <a:t>Temas pendientes</a:t>
            </a:r>
          </a:p>
          <a:p>
            <a:pPr lvl="1" algn="just">
              <a:spcAft>
                <a:spcPts val="600"/>
              </a:spcAft>
              <a:buClr>
                <a:srgbClr val="CC9900"/>
              </a:buClr>
              <a:buSzPct val="124000"/>
            </a:pPr>
            <a:r>
              <a:rPr lang="es-CL" sz="2400" b="1" dirty="0">
                <a:solidFill>
                  <a:srgbClr val="000099"/>
                </a:solidFill>
                <a:latin typeface="Century Gothic" pitchFamily="34" charset="0"/>
              </a:rPr>
              <a:t>	</a:t>
            </a:r>
            <a:r>
              <a:rPr lang="es-CL" sz="2400" b="1" dirty="0" smtClean="0">
                <a:solidFill>
                  <a:srgbClr val="000099"/>
                </a:solidFill>
                <a:latin typeface="Century Gothic" pitchFamily="34" charset="0"/>
              </a:rPr>
              <a:t>	 </a:t>
            </a:r>
            <a:endParaRPr lang="es-ES" sz="2400" b="1" dirty="0">
              <a:solidFill>
                <a:srgbClr val="000099"/>
              </a:solidFill>
              <a:latin typeface="Century Gothic" pitchFamily="34" charset="0"/>
            </a:endParaRPr>
          </a:p>
        </p:txBody>
      </p:sp>
      <p:sp>
        <p:nvSpPr>
          <p:cNvPr id="2" name="1 CuadroTexto"/>
          <p:cNvSpPr txBox="1"/>
          <p:nvPr/>
        </p:nvSpPr>
        <p:spPr>
          <a:xfrm>
            <a:off x="395537" y="366922"/>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Temario</a:t>
            </a:r>
            <a:endParaRPr lang="es-CL" sz="3600" b="1" dirty="0">
              <a:solidFill>
                <a:srgbClr val="000099"/>
              </a:solidFill>
              <a:latin typeface="Century Gothic" pitchFamily="34" charset="0"/>
            </a:endParaRPr>
          </a:p>
        </p:txBody>
      </p:sp>
    </p:spTree>
    <p:extLst>
      <p:ext uri="{BB962C8B-B14F-4D97-AF65-F5344CB8AC3E}">
        <p14:creationId xmlns:p14="http://schemas.microsoft.com/office/powerpoint/2010/main" val="195318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95537" y="366922"/>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1. Terremoto</a:t>
            </a:r>
            <a:endParaRPr lang="es-CL" sz="3600" b="1" dirty="0">
              <a:solidFill>
                <a:srgbClr val="000099"/>
              </a:solidFill>
              <a:latin typeface="Century Gothic" pitchFamily="34" charset="0"/>
            </a:endParaRPr>
          </a:p>
        </p:txBody>
      </p:sp>
      <p:grpSp>
        <p:nvGrpSpPr>
          <p:cNvPr id="7" name="6 Grupo"/>
          <p:cNvGrpSpPr/>
          <p:nvPr/>
        </p:nvGrpSpPr>
        <p:grpSpPr>
          <a:xfrm>
            <a:off x="205246" y="2063137"/>
            <a:ext cx="8351838" cy="4721225"/>
            <a:chOff x="323850" y="1484313"/>
            <a:chExt cx="8585200" cy="4832350"/>
          </a:xfrm>
        </p:grpSpPr>
        <p:sp>
          <p:nvSpPr>
            <p:cNvPr id="8" name="Text Box 2"/>
            <p:cNvSpPr txBox="1">
              <a:spLocks noChangeArrowheads="1"/>
            </p:cNvSpPr>
            <p:nvPr/>
          </p:nvSpPr>
          <p:spPr bwMode="auto">
            <a:xfrm>
              <a:off x="7148513" y="4365625"/>
              <a:ext cx="17446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400" b="1" dirty="0">
                  <a:latin typeface="Verdana" pitchFamily="34" charset="0"/>
                </a:rPr>
                <a:t>Monitoreo de </a:t>
              </a:r>
              <a:r>
                <a:rPr lang="es-CL" altLang="es-CL" sz="1400" b="1" dirty="0">
                  <a:solidFill>
                    <a:srgbClr val="0000FF"/>
                  </a:solidFill>
                  <a:latin typeface="Verdana" pitchFamily="34" charset="0"/>
                </a:rPr>
                <a:t>planes de liquidación</a:t>
              </a:r>
              <a:endParaRPr lang="es-ES" altLang="es-CL" sz="1400" b="1" dirty="0">
                <a:solidFill>
                  <a:srgbClr val="0000FF"/>
                </a:solidFill>
                <a:latin typeface="Verdana" pitchFamily="34" charset="0"/>
              </a:endParaRPr>
            </a:p>
          </p:txBody>
        </p:sp>
        <p:sp>
          <p:nvSpPr>
            <p:cNvPr id="9" name="Text Box 3"/>
            <p:cNvSpPr txBox="1">
              <a:spLocks noChangeArrowheads="1"/>
            </p:cNvSpPr>
            <p:nvPr/>
          </p:nvSpPr>
          <p:spPr bwMode="auto">
            <a:xfrm rot="-5400000">
              <a:off x="6510338" y="4587875"/>
              <a:ext cx="8651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200" b="1">
                  <a:solidFill>
                    <a:srgbClr val="0000FF"/>
                  </a:solidFill>
                  <a:latin typeface="Verdana" pitchFamily="34" charset="0"/>
                </a:rPr>
                <a:t>Ago 10</a:t>
              </a:r>
              <a:endParaRPr lang="es-ES" altLang="es-CL" sz="1200" b="1">
                <a:solidFill>
                  <a:srgbClr val="0000FF"/>
                </a:solidFill>
                <a:latin typeface="Verdana" pitchFamily="34" charset="0"/>
              </a:endParaRPr>
            </a:p>
          </p:txBody>
        </p:sp>
        <p:sp>
          <p:nvSpPr>
            <p:cNvPr id="11" name="Text Box 5"/>
            <p:cNvSpPr txBox="1">
              <a:spLocks noChangeArrowheads="1"/>
            </p:cNvSpPr>
            <p:nvPr/>
          </p:nvSpPr>
          <p:spPr bwMode="auto">
            <a:xfrm rot="-5400000">
              <a:off x="5722938" y="2898775"/>
              <a:ext cx="1074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200" b="1">
                  <a:solidFill>
                    <a:srgbClr val="0000FF"/>
                  </a:solidFill>
                  <a:latin typeface="Verdana" pitchFamily="34" charset="0"/>
                </a:rPr>
                <a:t>Ago 05</a:t>
              </a:r>
              <a:endParaRPr lang="es-ES" altLang="es-CL" sz="1200" b="1">
                <a:solidFill>
                  <a:srgbClr val="0000FF"/>
                </a:solidFill>
                <a:latin typeface="Verdana" pitchFamily="34" charset="0"/>
              </a:endParaRPr>
            </a:p>
          </p:txBody>
        </p:sp>
        <p:sp>
          <p:nvSpPr>
            <p:cNvPr id="12" name="Text Box 6"/>
            <p:cNvSpPr txBox="1">
              <a:spLocks noChangeArrowheads="1"/>
            </p:cNvSpPr>
            <p:nvPr/>
          </p:nvSpPr>
          <p:spPr bwMode="auto">
            <a:xfrm>
              <a:off x="6516688" y="2043113"/>
              <a:ext cx="18875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ltLang="es-CL" sz="1400" b="1" dirty="0">
                  <a:solidFill>
                    <a:srgbClr val="000000"/>
                  </a:solidFill>
                  <a:latin typeface="Verdana" pitchFamily="34" charset="0"/>
                </a:rPr>
                <a:t>Instrucciones: Entrega de </a:t>
              </a:r>
              <a:r>
                <a:rPr lang="es-ES" altLang="es-CL" sz="1400" b="1" dirty="0">
                  <a:solidFill>
                    <a:srgbClr val="0000FF"/>
                  </a:solidFill>
                  <a:latin typeface="Verdana" pitchFamily="34" charset="0"/>
                </a:rPr>
                <a:t>asesoría e información a asegurados</a:t>
              </a:r>
              <a:endParaRPr lang="es-ES" altLang="es-CL" sz="1400" b="1" dirty="0">
                <a:latin typeface="Verdana" pitchFamily="34" charset="0"/>
              </a:endParaRPr>
            </a:p>
          </p:txBody>
        </p:sp>
        <p:sp>
          <p:nvSpPr>
            <p:cNvPr id="14" name="Text Box 8"/>
            <p:cNvSpPr txBox="1">
              <a:spLocks noChangeArrowheads="1"/>
            </p:cNvSpPr>
            <p:nvPr/>
          </p:nvSpPr>
          <p:spPr bwMode="auto">
            <a:xfrm rot="-5400000">
              <a:off x="3137694" y="2969419"/>
              <a:ext cx="933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200" b="1">
                  <a:solidFill>
                    <a:srgbClr val="0000FF"/>
                  </a:solidFill>
                  <a:latin typeface="Verdana" pitchFamily="34" charset="0"/>
                </a:rPr>
                <a:t>May 26</a:t>
              </a:r>
              <a:endParaRPr lang="es-ES" altLang="es-CL" sz="1200" b="1">
                <a:solidFill>
                  <a:srgbClr val="0000FF"/>
                </a:solidFill>
                <a:latin typeface="Verdana" pitchFamily="34" charset="0"/>
              </a:endParaRPr>
            </a:p>
          </p:txBody>
        </p:sp>
        <p:sp>
          <p:nvSpPr>
            <p:cNvPr id="15" name="Text Box 9"/>
            <p:cNvSpPr txBox="1">
              <a:spLocks noChangeArrowheads="1"/>
            </p:cNvSpPr>
            <p:nvPr/>
          </p:nvSpPr>
          <p:spPr bwMode="auto">
            <a:xfrm rot="-5400000">
              <a:off x="1867694" y="4625182"/>
              <a:ext cx="10763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200" b="1">
                  <a:solidFill>
                    <a:srgbClr val="0000FF"/>
                  </a:solidFill>
                  <a:latin typeface="Verdana" pitchFamily="34" charset="0"/>
                </a:rPr>
                <a:t>Mar 30</a:t>
              </a:r>
              <a:endParaRPr lang="es-ES" altLang="es-CL" sz="1200" b="1">
                <a:solidFill>
                  <a:srgbClr val="0000FF"/>
                </a:solidFill>
                <a:latin typeface="Verdana" pitchFamily="34" charset="0"/>
              </a:endParaRPr>
            </a:p>
          </p:txBody>
        </p:sp>
        <p:sp>
          <p:nvSpPr>
            <p:cNvPr id="16" name="Text Box 10"/>
            <p:cNvSpPr txBox="1">
              <a:spLocks noChangeArrowheads="1"/>
            </p:cNvSpPr>
            <p:nvPr/>
          </p:nvSpPr>
          <p:spPr bwMode="auto">
            <a:xfrm rot="-5400000">
              <a:off x="-112713" y="4586288"/>
              <a:ext cx="1147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200" b="1">
                  <a:solidFill>
                    <a:srgbClr val="0000FF"/>
                  </a:solidFill>
                  <a:latin typeface="Verdana" pitchFamily="34" charset="0"/>
                </a:rPr>
                <a:t>Feb</a:t>
              </a:r>
              <a:r>
                <a:rPr lang="es-CL" altLang="es-CL" sz="1200">
                  <a:solidFill>
                    <a:srgbClr val="0000FF"/>
                  </a:solidFill>
                  <a:latin typeface="Verdana" pitchFamily="34" charset="0"/>
                </a:rPr>
                <a:t> </a:t>
              </a:r>
              <a:r>
                <a:rPr lang="es-CL" altLang="es-CL" sz="1200" b="1">
                  <a:solidFill>
                    <a:srgbClr val="0000FF"/>
                  </a:solidFill>
                  <a:latin typeface="Verdana" pitchFamily="34" charset="0"/>
                </a:rPr>
                <a:t>27</a:t>
              </a:r>
              <a:endParaRPr lang="es-ES" altLang="es-CL" sz="1200" b="1">
                <a:solidFill>
                  <a:srgbClr val="0000FF"/>
                </a:solidFill>
                <a:latin typeface="Verdana" pitchFamily="34" charset="0"/>
              </a:endParaRPr>
            </a:p>
          </p:txBody>
        </p:sp>
        <p:sp>
          <p:nvSpPr>
            <p:cNvPr id="17" name="Text Box 11"/>
            <p:cNvSpPr txBox="1">
              <a:spLocks noChangeArrowheads="1"/>
            </p:cNvSpPr>
            <p:nvPr/>
          </p:nvSpPr>
          <p:spPr bwMode="auto">
            <a:xfrm rot="-5400000">
              <a:off x="-225425" y="2392363"/>
              <a:ext cx="20907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200" b="1">
                  <a:solidFill>
                    <a:srgbClr val="0000FF"/>
                  </a:solidFill>
                  <a:latin typeface="Verdana" pitchFamily="34" charset="0"/>
                </a:rPr>
                <a:t>Mar 01</a:t>
              </a:r>
              <a:endParaRPr lang="es-ES" altLang="es-CL" sz="1200" b="1">
                <a:solidFill>
                  <a:srgbClr val="0000FF"/>
                </a:solidFill>
                <a:latin typeface="Verdana" pitchFamily="34" charset="0"/>
              </a:endParaRPr>
            </a:p>
          </p:txBody>
        </p:sp>
        <p:sp>
          <p:nvSpPr>
            <p:cNvPr id="18" name="Line 13"/>
            <p:cNvSpPr>
              <a:spLocks noChangeShapeType="1"/>
            </p:cNvSpPr>
            <p:nvPr/>
          </p:nvSpPr>
          <p:spPr bwMode="auto">
            <a:xfrm flipH="1">
              <a:off x="971550" y="2782888"/>
              <a:ext cx="1588" cy="790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9" name="Rectangle 14"/>
            <p:cNvSpPr>
              <a:spLocks noChangeArrowheads="1"/>
            </p:cNvSpPr>
            <p:nvPr/>
          </p:nvSpPr>
          <p:spPr bwMode="auto">
            <a:xfrm>
              <a:off x="395287" y="3573463"/>
              <a:ext cx="8280400" cy="601662"/>
            </a:xfrm>
            <a:prstGeom prst="rect">
              <a:avLst/>
            </a:prstGeom>
            <a:gradFill rotWithShape="1">
              <a:gsLst>
                <a:gs pos="0">
                  <a:srgbClr val="3366FF"/>
                </a:gs>
                <a:gs pos="100000">
                  <a:srgbClr val="182F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altLang="es-CL" sz="1400" b="1" dirty="0">
                  <a:solidFill>
                    <a:schemeClr val="bg1"/>
                  </a:solidFill>
                  <a:latin typeface="Verdana" pitchFamily="34" charset="0"/>
                </a:rPr>
                <a:t>Permanente Monitoreo de Solvencia del Mercado,  </a:t>
              </a:r>
            </a:p>
            <a:p>
              <a:pPr algn="ctr" eaLnBrk="1" hangingPunct="1"/>
              <a:r>
                <a:rPr lang="es-CL" altLang="es-CL" sz="1400" b="1" dirty="0">
                  <a:solidFill>
                    <a:schemeClr val="bg1"/>
                  </a:solidFill>
                  <a:latin typeface="Verdana" pitchFamily="34" charset="0"/>
                </a:rPr>
                <a:t>Avance de Proceso de Liquidación y Pago y Orientación y Atención a Asegurados</a:t>
              </a:r>
              <a:endParaRPr lang="es-ES" altLang="es-CL" sz="1400" b="1" dirty="0">
                <a:solidFill>
                  <a:schemeClr val="bg1"/>
                </a:solidFill>
                <a:latin typeface="Verdana" pitchFamily="34" charset="0"/>
              </a:endParaRPr>
            </a:p>
          </p:txBody>
        </p:sp>
        <p:sp>
          <p:nvSpPr>
            <p:cNvPr id="20" name="Line 15"/>
            <p:cNvSpPr>
              <a:spLocks noChangeShapeType="1"/>
            </p:cNvSpPr>
            <p:nvPr/>
          </p:nvSpPr>
          <p:spPr bwMode="auto">
            <a:xfrm>
              <a:off x="595313" y="4222750"/>
              <a:ext cx="1587"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1" name="Text Box 16"/>
            <p:cNvSpPr txBox="1">
              <a:spLocks noChangeArrowheads="1"/>
            </p:cNvSpPr>
            <p:nvPr/>
          </p:nvSpPr>
          <p:spPr bwMode="auto">
            <a:xfrm>
              <a:off x="684213" y="4365625"/>
              <a:ext cx="15113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400" b="1">
                  <a:latin typeface="Verdana" pitchFamily="34" charset="0"/>
                </a:rPr>
                <a:t>Oficio: Informe de  </a:t>
              </a:r>
              <a:r>
                <a:rPr lang="es-CL" altLang="es-CL" sz="1400" b="1">
                  <a:solidFill>
                    <a:srgbClr val="0000FF"/>
                  </a:solidFill>
                  <a:latin typeface="Verdana" pitchFamily="34" charset="0"/>
                </a:rPr>
                <a:t>efectos del terremoto</a:t>
              </a:r>
              <a:r>
                <a:rPr lang="es-CL" altLang="es-CL" sz="1400" b="1">
                  <a:latin typeface="Verdana" pitchFamily="34" charset="0"/>
                </a:rPr>
                <a:t> en entidades fiscalizadas</a:t>
              </a:r>
              <a:endParaRPr lang="es-ES" altLang="es-CL" sz="1400" b="1">
                <a:latin typeface="Verdana" pitchFamily="34" charset="0"/>
              </a:endParaRPr>
            </a:p>
          </p:txBody>
        </p:sp>
        <p:sp>
          <p:nvSpPr>
            <p:cNvPr id="22" name="Line 17"/>
            <p:cNvSpPr>
              <a:spLocks noChangeShapeType="1"/>
            </p:cNvSpPr>
            <p:nvPr/>
          </p:nvSpPr>
          <p:spPr bwMode="auto">
            <a:xfrm>
              <a:off x="2555875" y="4222750"/>
              <a:ext cx="1588"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3" name="Text Box 18"/>
            <p:cNvSpPr txBox="1">
              <a:spLocks noChangeArrowheads="1"/>
            </p:cNvSpPr>
            <p:nvPr/>
          </p:nvSpPr>
          <p:spPr bwMode="auto">
            <a:xfrm>
              <a:off x="971550" y="1595438"/>
              <a:ext cx="22320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400" b="1" dirty="0">
                  <a:latin typeface="Verdana" pitchFamily="34" charset="0"/>
                </a:rPr>
                <a:t>Oficio: Informe de </a:t>
              </a:r>
              <a:r>
                <a:rPr lang="es-CL" altLang="es-CL" sz="1400" b="1" dirty="0">
                  <a:solidFill>
                    <a:srgbClr val="0000FF"/>
                  </a:solidFill>
                  <a:latin typeface="Verdana" pitchFamily="34" charset="0"/>
                </a:rPr>
                <a:t>solvencia y reaseguros</a:t>
              </a:r>
              <a:endParaRPr lang="es-ES" altLang="es-CL" sz="1400" b="1" dirty="0">
                <a:solidFill>
                  <a:srgbClr val="0000FF"/>
                </a:solidFill>
                <a:latin typeface="Verdana" pitchFamily="34" charset="0"/>
              </a:endParaRPr>
            </a:p>
          </p:txBody>
        </p:sp>
        <p:sp>
          <p:nvSpPr>
            <p:cNvPr id="24" name="Text Box 19"/>
            <p:cNvSpPr txBox="1">
              <a:spLocks noChangeArrowheads="1"/>
            </p:cNvSpPr>
            <p:nvPr/>
          </p:nvSpPr>
          <p:spPr bwMode="auto">
            <a:xfrm>
              <a:off x="971550" y="2420938"/>
              <a:ext cx="23050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400" b="1">
                  <a:latin typeface="Verdana" pitchFamily="34" charset="0"/>
                </a:rPr>
                <a:t>Instrucciones: Disponer </a:t>
              </a:r>
              <a:r>
                <a:rPr lang="es-CL" altLang="es-CL" sz="1400" b="1">
                  <a:solidFill>
                    <a:srgbClr val="0000FF"/>
                  </a:solidFill>
                  <a:latin typeface="Verdana" pitchFamily="34" charset="0"/>
                </a:rPr>
                <a:t>atención expedita a asegurados</a:t>
              </a:r>
              <a:endParaRPr lang="es-ES" altLang="es-CL" sz="1400" b="1">
                <a:solidFill>
                  <a:srgbClr val="0000FF"/>
                </a:solidFill>
                <a:latin typeface="Verdana" pitchFamily="34" charset="0"/>
              </a:endParaRPr>
            </a:p>
          </p:txBody>
        </p:sp>
        <p:sp>
          <p:nvSpPr>
            <p:cNvPr id="25" name="Text Box 20"/>
            <p:cNvSpPr txBox="1">
              <a:spLocks noChangeArrowheads="1"/>
            </p:cNvSpPr>
            <p:nvPr/>
          </p:nvSpPr>
          <p:spPr bwMode="auto">
            <a:xfrm>
              <a:off x="2700338" y="4365625"/>
              <a:ext cx="20875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400" b="1">
                  <a:latin typeface="Verdana" pitchFamily="34" charset="0"/>
                </a:rPr>
                <a:t>Procedimiento de </a:t>
              </a:r>
              <a:r>
                <a:rPr lang="es-CL" altLang="es-CL" sz="1400" b="1">
                  <a:solidFill>
                    <a:srgbClr val="0000FF"/>
                  </a:solidFill>
                  <a:latin typeface="Verdana" pitchFamily="34" charset="0"/>
                </a:rPr>
                <a:t>Liquidación Abreviado</a:t>
              </a:r>
              <a:endParaRPr lang="es-ES" altLang="es-CL" sz="1400" b="1">
                <a:solidFill>
                  <a:srgbClr val="0000FF"/>
                </a:solidFill>
                <a:latin typeface="Verdana" pitchFamily="34" charset="0"/>
              </a:endParaRPr>
            </a:p>
          </p:txBody>
        </p:sp>
        <p:sp>
          <p:nvSpPr>
            <p:cNvPr id="26" name="Line 21"/>
            <p:cNvSpPr>
              <a:spLocks noChangeShapeType="1"/>
            </p:cNvSpPr>
            <p:nvPr/>
          </p:nvSpPr>
          <p:spPr bwMode="auto">
            <a:xfrm>
              <a:off x="3708400" y="2781300"/>
              <a:ext cx="1588"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7" name="Text Box 22"/>
            <p:cNvSpPr txBox="1">
              <a:spLocks noChangeArrowheads="1"/>
            </p:cNvSpPr>
            <p:nvPr/>
          </p:nvSpPr>
          <p:spPr bwMode="auto">
            <a:xfrm>
              <a:off x="3779838" y="1566863"/>
              <a:ext cx="20145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400" b="1">
                  <a:latin typeface="Verdana" pitchFamily="34" charset="0"/>
                </a:rPr>
                <a:t>Instrucción preparación de </a:t>
              </a:r>
              <a:r>
                <a:rPr lang="es-CL" altLang="es-CL" sz="1400" b="1" i="1">
                  <a:solidFill>
                    <a:srgbClr val="0000FF"/>
                  </a:solidFill>
                  <a:latin typeface="Verdana" pitchFamily="34" charset="0"/>
                </a:rPr>
                <a:t>planes de liquidación</a:t>
              </a:r>
              <a:endParaRPr lang="es-ES" altLang="es-CL" sz="1400" b="1" i="1">
                <a:solidFill>
                  <a:srgbClr val="0000FF"/>
                </a:solidFill>
                <a:latin typeface="Verdana" pitchFamily="34" charset="0"/>
              </a:endParaRPr>
            </a:p>
          </p:txBody>
        </p:sp>
        <p:sp>
          <p:nvSpPr>
            <p:cNvPr id="29" name="Line 24"/>
            <p:cNvSpPr>
              <a:spLocks noChangeShapeType="1"/>
            </p:cNvSpPr>
            <p:nvPr/>
          </p:nvSpPr>
          <p:spPr bwMode="auto">
            <a:xfrm>
              <a:off x="7051675" y="4222750"/>
              <a:ext cx="1588"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30" name="Line 25"/>
            <p:cNvSpPr>
              <a:spLocks noChangeShapeType="1"/>
            </p:cNvSpPr>
            <p:nvPr/>
          </p:nvSpPr>
          <p:spPr bwMode="auto">
            <a:xfrm>
              <a:off x="6372225" y="2781300"/>
              <a:ext cx="1588"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31" name="Text Box 26"/>
            <p:cNvSpPr txBox="1">
              <a:spLocks noChangeArrowheads="1"/>
            </p:cNvSpPr>
            <p:nvPr/>
          </p:nvSpPr>
          <p:spPr bwMode="auto">
            <a:xfrm>
              <a:off x="3779838" y="2636838"/>
              <a:ext cx="24495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400" b="1">
                  <a:latin typeface="Verdana" pitchFamily="34" charset="0"/>
                </a:rPr>
                <a:t>Procedimiento de rehabilitación de liquidadores</a:t>
              </a:r>
              <a:endParaRPr lang="es-ES" altLang="es-CL" sz="1400" b="1">
                <a:latin typeface="Verdana" pitchFamily="34" charset="0"/>
              </a:endParaRPr>
            </a:p>
          </p:txBody>
        </p:sp>
        <p:sp>
          <p:nvSpPr>
            <p:cNvPr id="32" name="Line 27"/>
            <p:cNvSpPr>
              <a:spLocks noChangeShapeType="1"/>
            </p:cNvSpPr>
            <p:nvPr/>
          </p:nvSpPr>
          <p:spPr bwMode="auto">
            <a:xfrm>
              <a:off x="466725" y="4219575"/>
              <a:ext cx="8208963" cy="1588"/>
            </a:xfrm>
            <a:prstGeom prst="line">
              <a:avLst/>
            </a:prstGeom>
            <a:noFill/>
            <a:ln w="3810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33" name="Text Box 28"/>
            <p:cNvSpPr txBox="1">
              <a:spLocks noChangeArrowheads="1"/>
            </p:cNvSpPr>
            <p:nvPr/>
          </p:nvSpPr>
          <p:spPr bwMode="auto">
            <a:xfrm>
              <a:off x="7164388" y="5373688"/>
              <a:ext cx="17446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CL" altLang="es-CL" sz="1400" b="1">
                  <a:latin typeface="Verdana" pitchFamily="34" charset="0"/>
                </a:rPr>
                <a:t>Auditorías en Terreno </a:t>
              </a:r>
              <a:r>
                <a:rPr lang="es-CL" altLang="es-CL" sz="1400" b="1">
                  <a:solidFill>
                    <a:srgbClr val="0000FF"/>
                  </a:solidFill>
                  <a:latin typeface="Verdana" pitchFamily="34" charset="0"/>
                </a:rPr>
                <a:t>Liquidadores y Aseguradoras</a:t>
              </a:r>
              <a:endParaRPr lang="es-ES" altLang="es-CL" sz="1400" b="1">
                <a:solidFill>
                  <a:srgbClr val="0000FF"/>
                </a:solidFill>
                <a:latin typeface="Verdana" pitchFamily="34" charset="0"/>
              </a:endParaRPr>
            </a:p>
          </p:txBody>
        </p:sp>
      </p:grpSp>
      <p:sp>
        <p:nvSpPr>
          <p:cNvPr id="34" name="Rectangle 7"/>
          <p:cNvSpPr>
            <a:spLocks noChangeArrowheads="1"/>
          </p:cNvSpPr>
          <p:nvPr/>
        </p:nvSpPr>
        <p:spPr bwMode="auto">
          <a:xfrm>
            <a:off x="286589" y="1313075"/>
            <a:ext cx="871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Principales medidas de la SVS</a:t>
            </a:r>
            <a:endParaRPr lang="es-CL" sz="2000" b="1" dirty="0">
              <a:solidFill>
                <a:srgbClr val="0000CC"/>
              </a:solidFill>
              <a:latin typeface="+mj-lt"/>
            </a:endParaRPr>
          </a:p>
        </p:txBody>
      </p:sp>
    </p:spTree>
    <p:extLst>
      <p:ext uri="{BB962C8B-B14F-4D97-AF65-F5344CB8AC3E}">
        <p14:creationId xmlns:p14="http://schemas.microsoft.com/office/powerpoint/2010/main" val="21434909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79512" y="173844"/>
            <a:ext cx="871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Proceso de Liquidación de siniestros de vivienda al 31.12.2010 </a:t>
            </a:r>
            <a:endParaRPr lang="es-CL" sz="2000" b="1" dirty="0">
              <a:solidFill>
                <a:srgbClr val="0000CC"/>
              </a:solidFill>
              <a:latin typeface="+mj-lt"/>
            </a:endParaRPr>
          </a:p>
        </p:txBody>
      </p:sp>
      <p:grpSp>
        <p:nvGrpSpPr>
          <p:cNvPr id="8" name="7 Grupo"/>
          <p:cNvGrpSpPr/>
          <p:nvPr/>
        </p:nvGrpSpPr>
        <p:grpSpPr>
          <a:xfrm>
            <a:off x="8474" y="892392"/>
            <a:ext cx="9223375" cy="6407629"/>
            <a:chOff x="8474" y="734915"/>
            <a:chExt cx="9223375" cy="6407629"/>
          </a:xfrm>
        </p:grpSpPr>
        <p:pic>
          <p:nvPicPr>
            <p:cNvPr id="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8474" y="1379919"/>
              <a:ext cx="922337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9 Grupo"/>
            <p:cNvGrpSpPr/>
            <p:nvPr/>
          </p:nvGrpSpPr>
          <p:grpSpPr>
            <a:xfrm>
              <a:off x="692718" y="734915"/>
              <a:ext cx="5462963" cy="1036212"/>
              <a:chOff x="906966" y="1340186"/>
              <a:chExt cx="5462963" cy="1036212"/>
            </a:xfrm>
          </p:grpSpPr>
          <p:grpSp>
            <p:nvGrpSpPr>
              <p:cNvPr id="11" name="10 Grupo"/>
              <p:cNvGrpSpPr/>
              <p:nvPr/>
            </p:nvGrpSpPr>
            <p:grpSpPr>
              <a:xfrm>
                <a:off x="906966" y="1340186"/>
                <a:ext cx="5462963" cy="1036212"/>
                <a:chOff x="764800" y="1397336"/>
                <a:chExt cx="5462963" cy="1036212"/>
              </a:xfrm>
            </p:grpSpPr>
            <p:sp>
              <p:nvSpPr>
                <p:cNvPr id="13" name="AutoShape 6"/>
                <p:cNvSpPr>
                  <a:spLocks noChangeArrowheads="1"/>
                </p:cNvSpPr>
                <p:nvPr/>
              </p:nvSpPr>
              <p:spPr bwMode="gray">
                <a:xfrm>
                  <a:off x="971550" y="2082711"/>
                  <a:ext cx="449263" cy="350837"/>
                </a:xfrm>
                <a:prstGeom prst="downArrow">
                  <a:avLst>
                    <a:gd name="adj1" fmla="val 49824"/>
                    <a:gd name="adj2" fmla="val 46606"/>
                  </a:avLst>
                </a:prstGeom>
                <a:solidFill>
                  <a:schemeClr val="bg1"/>
                </a:solidFill>
                <a:ln w="25400">
                  <a:solidFill>
                    <a:srgbClr val="C6CEE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s-CL"/>
                </a:p>
              </p:txBody>
            </p:sp>
            <p:sp>
              <p:nvSpPr>
                <p:cNvPr id="14" name="Rectangle 8"/>
                <p:cNvSpPr>
                  <a:spLocks noChangeArrowheads="1"/>
                </p:cNvSpPr>
                <p:nvPr/>
              </p:nvSpPr>
              <p:spPr bwMode="gray">
                <a:xfrm>
                  <a:off x="764800" y="1397336"/>
                  <a:ext cx="2376488" cy="590550"/>
                </a:xfrm>
                <a:prstGeom prst="rect">
                  <a:avLst/>
                </a:prstGeom>
                <a:solidFill>
                  <a:srgbClr val="C6CEE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p>
                  <a:pPr algn="ctr">
                    <a:spcAft>
                      <a:spcPct val="30000"/>
                    </a:spcAft>
                    <a:buClr>
                      <a:schemeClr val="accent1"/>
                    </a:buClr>
                    <a:buFont typeface="Wingdings" pitchFamily="2" charset="2"/>
                    <a:buNone/>
                  </a:pPr>
                  <a:r>
                    <a:rPr lang="es-ES" sz="1400" b="1" dirty="0">
                      <a:solidFill>
                        <a:srgbClr val="113388"/>
                      </a:solidFill>
                      <a:latin typeface="Calibri" pitchFamily="34" charset="0"/>
                    </a:rPr>
                    <a:t>Promedio diario de liquidación </a:t>
                  </a:r>
                </a:p>
                <a:p>
                  <a:pPr algn="ctr">
                    <a:spcAft>
                      <a:spcPct val="30000"/>
                    </a:spcAft>
                    <a:buClr>
                      <a:schemeClr val="accent1"/>
                    </a:buClr>
                    <a:buFont typeface="Wingdings" pitchFamily="2" charset="2"/>
                    <a:buNone/>
                  </a:pPr>
                  <a:r>
                    <a:rPr lang="es-ES" sz="1400" b="1" dirty="0">
                      <a:solidFill>
                        <a:srgbClr val="113388"/>
                      </a:solidFill>
                      <a:latin typeface="Calibri" pitchFamily="34" charset="0"/>
                    </a:rPr>
                    <a:t>al 30 de marzo: 257 siniestros</a:t>
                  </a:r>
                </a:p>
                <a:p>
                  <a:pPr algn="ctr">
                    <a:spcAft>
                      <a:spcPct val="30000"/>
                    </a:spcAft>
                    <a:buClr>
                      <a:schemeClr val="accent1"/>
                    </a:buClr>
                    <a:buFont typeface="Wingdings" pitchFamily="2" charset="2"/>
                    <a:buNone/>
                  </a:pPr>
                  <a:endParaRPr lang="es-CL" sz="1400" b="1" dirty="0">
                    <a:solidFill>
                      <a:srgbClr val="113388"/>
                    </a:solidFill>
                    <a:latin typeface="Calibri" pitchFamily="34" charset="0"/>
                  </a:endParaRPr>
                </a:p>
              </p:txBody>
            </p:sp>
            <p:sp>
              <p:nvSpPr>
                <p:cNvPr id="15" name="Rectangle 15"/>
                <p:cNvSpPr>
                  <a:spLocks noChangeArrowheads="1"/>
                </p:cNvSpPr>
                <p:nvPr/>
              </p:nvSpPr>
              <p:spPr bwMode="gray">
                <a:xfrm>
                  <a:off x="3851275" y="1398588"/>
                  <a:ext cx="2376488" cy="590550"/>
                </a:xfrm>
                <a:prstGeom prst="rect">
                  <a:avLst/>
                </a:prstGeom>
                <a:solidFill>
                  <a:srgbClr val="C6CEE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p>
                  <a:pPr algn="ctr">
                    <a:spcAft>
                      <a:spcPct val="30000"/>
                    </a:spcAft>
                    <a:buClr>
                      <a:schemeClr val="accent1"/>
                    </a:buClr>
                    <a:buFont typeface="Wingdings" pitchFamily="2" charset="2"/>
                    <a:buNone/>
                  </a:pPr>
                  <a:r>
                    <a:rPr lang="es-ES" sz="1400" b="1" dirty="0">
                      <a:solidFill>
                        <a:srgbClr val="113388"/>
                      </a:solidFill>
                      <a:latin typeface="Calibri" pitchFamily="34" charset="0"/>
                    </a:rPr>
                    <a:t>Promedio diario de liquidación </a:t>
                  </a:r>
                </a:p>
                <a:p>
                  <a:pPr algn="ctr">
                    <a:spcAft>
                      <a:spcPct val="30000"/>
                    </a:spcAft>
                    <a:buClr>
                      <a:schemeClr val="accent1"/>
                    </a:buClr>
                    <a:buFont typeface="Wingdings" pitchFamily="2" charset="2"/>
                    <a:buNone/>
                  </a:pPr>
                  <a:r>
                    <a:rPr lang="es-ES" sz="1400" b="1" dirty="0">
                      <a:solidFill>
                        <a:srgbClr val="113388"/>
                      </a:solidFill>
                      <a:latin typeface="Calibri" pitchFamily="34" charset="0"/>
                    </a:rPr>
                    <a:t>al 15 de agosto: 2.116 siniestros</a:t>
                  </a:r>
                </a:p>
                <a:p>
                  <a:pPr algn="ctr">
                    <a:spcAft>
                      <a:spcPct val="30000"/>
                    </a:spcAft>
                    <a:buClr>
                      <a:schemeClr val="accent1"/>
                    </a:buClr>
                    <a:buFont typeface="Wingdings" pitchFamily="2" charset="2"/>
                    <a:buNone/>
                  </a:pPr>
                  <a:endParaRPr lang="es-ES" sz="1400" b="1" dirty="0">
                    <a:solidFill>
                      <a:srgbClr val="113388"/>
                    </a:solidFill>
                    <a:latin typeface="Calibri" pitchFamily="34" charset="0"/>
                  </a:endParaRPr>
                </a:p>
                <a:p>
                  <a:pPr algn="ctr">
                    <a:spcAft>
                      <a:spcPct val="30000"/>
                    </a:spcAft>
                    <a:buClr>
                      <a:schemeClr val="accent1"/>
                    </a:buClr>
                    <a:buFont typeface="Wingdings" pitchFamily="2" charset="2"/>
                    <a:buNone/>
                  </a:pPr>
                  <a:endParaRPr lang="es-CL" sz="1400" b="1" dirty="0">
                    <a:solidFill>
                      <a:srgbClr val="113388"/>
                    </a:solidFill>
                    <a:latin typeface="Calibri" pitchFamily="34" charset="0"/>
                  </a:endParaRPr>
                </a:p>
              </p:txBody>
            </p:sp>
          </p:grpSp>
          <p:sp>
            <p:nvSpPr>
              <p:cNvPr id="12" name="AutoShape 14"/>
              <p:cNvSpPr>
                <a:spLocks noChangeArrowheads="1"/>
              </p:cNvSpPr>
              <p:nvPr/>
            </p:nvSpPr>
            <p:spPr bwMode="gray">
              <a:xfrm>
                <a:off x="4957053" y="2019202"/>
                <a:ext cx="449263" cy="350837"/>
              </a:xfrm>
              <a:prstGeom prst="downArrow">
                <a:avLst>
                  <a:gd name="adj1" fmla="val 49824"/>
                  <a:gd name="adj2" fmla="val 46606"/>
                </a:avLst>
              </a:prstGeom>
              <a:solidFill>
                <a:schemeClr val="bg1"/>
              </a:solidFill>
              <a:ln w="25400">
                <a:solidFill>
                  <a:srgbClr val="C6CEE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es-CL"/>
              </a:p>
            </p:txBody>
          </p:sp>
        </p:grpSp>
      </p:grpSp>
    </p:spTree>
    <p:extLst>
      <p:ext uri="{BB962C8B-B14F-4D97-AF65-F5344CB8AC3E}">
        <p14:creationId xmlns:p14="http://schemas.microsoft.com/office/powerpoint/2010/main" val="30143030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7 CuadroTexto"/>
          <p:cNvSpPr txBox="1"/>
          <p:nvPr/>
        </p:nvSpPr>
        <p:spPr>
          <a:xfrm>
            <a:off x="539552" y="1844824"/>
            <a:ext cx="7638683" cy="1938992"/>
          </a:xfrm>
          <a:prstGeom prst="rect">
            <a:avLst/>
          </a:prstGeom>
          <a:noFill/>
        </p:spPr>
        <p:txBody>
          <a:bodyPr wrap="square" rtlCol="0">
            <a:spAutoFit/>
          </a:bodyPr>
          <a:lstStyle/>
          <a:p>
            <a:pPr marL="1158875" lvl="1" indent="-701675" algn="just">
              <a:spcAft>
                <a:spcPts val="600"/>
              </a:spcAft>
              <a:buClr>
                <a:srgbClr val="CC9900"/>
              </a:buClr>
              <a:buSzPct val="124000"/>
              <a:buFont typeface="+mj-lt"/>
              <a:buAutoNum type="romanUcPeriod"/>
            </a:pPr>
            <a:r>
              <a:rPr lang="es-CL" sz="2400" dirty="0" smtClean="0">
                <a:solidFill>
                  <a:srgbClr val="000099"/>
                </a:solidFill>
                <a:latin typeface="Century Gothic" pitchFamily="34" charset="0"/>
              </a:rPr>
              <a:t>Estadísticas del mercado asegurador</a:t>
            </a:r>
            <a:endParaRPr lang="es-CL" sz="2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endParaRPr lang="es-CL" sz="1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r>
              <a:rPr lang="es-CL" sz="2400" dirty="0">
                <a:solidFill>
                  <a:srgbClr val="000099"/>
                </a:solidFill>
                <a:latin typeface="Century Gothic" pitchFamily="34" charset="0"/>
              </a:rPr>
              <a:t>Principales </a:t>
            </a:r>
            <a:r>
              <a:rPr lang="es-CL" sz="2400" dirty="0" smtClean="0">
                <a:solidFill>
                  <a:srgbClr val="000099"/>
                </a:solidFill>
                <a:latin typeface="Century Gothic" pitchFamily="34" charset="0"/>
              </a:rPr>
              <a:t>hitos periodo 2010 - 2013</a:t>
            </a:r>
            <a:endParaRPr lang="es-CL" sz="2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endParaRPr lang="es-CL" sz="1400" dirty="0" smtClean="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r>
              <a:rPr lang="es-CL" sz="2400" dirty="0" smtClean="0">
                <a:solidFill>
                  <a:srgbClr val="000099"/>
                </a:solidFill>
                <a:latin typeface="Century Gothic" pitchFamily="34" charset="0"/>
              </a:rPr>
              <a:t>Temas pendientes</a:t>
            </a:r>
            <a:endParaRPr lang="es-ES" sz="2400" dirty="0">
              <a:solidFill>
                <a:srgbClr val="000099"/>
              </a:solidFill>
              <a:latin typeface="Century Gothic" pitchFamily="34" charset="0"/>
            </a:endParaRPr>
          </a:p>
        </p:txBody>
      </p:sp>
      <p:sp>
        <p:nvSpPr>
          <p:cNvPr id="2" name="1 CuadroTexto"/>
          <p:cNvSpPr txBox="1"/>
          <p:nvPr/>
        </p:nvSpPr>
        <p:spPr>
          <a:xfrm>
            <a:off x="395537" y="366922"/>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Temario</a:t>
            </a:r>
            <a:endParaRPr lang="es-CL" sz="3600" b="1" dirty="0">
              <a:solidFill>
                <a:srgbClr val="000099"/>
              </a:solidFill>
              <a:latin typeface="Century Gothic" pitchFamily="34" charset="0"/>
            </a:endParaRPr>
          </a:p>
        </p:txBody>
      </p:sp>
    </p:spTree>
    <p:extLst>
      <p:ext uri="{BB962C8B-B14F-4D97-AF65-F5344CB8AC3E}">
        <p14:creationId xmlns:p14="http://schemas.microsoft.com/office/powerpoint/2010/main" val="22592145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79512" y="404664"/>
            <a:ext cx="871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Total Siniestros Reportados y Pagados</a:t>
            </a:r>
            <a:endParaRPr lang="es-CL" sz="2000" b="1" dirty="0">
              <a:solidFill>
                <a:srgbClr val="0000CC"/>
              </a:solidFill>
              <a:latin typeface="+mj-lt"/>
            </a:endParaRPr>
          </a:p>
        </p:txBody>
      </p:sp>
      <p:graphicFrame>
        <p:nvGraphicFramePr>
          <p:cNvPr id="3" name="2 Objeto"/>
          <p:cNvGraphicFramePr>
            <a:graphicFrameLocks/>
          </p:cNvGraphicFramePr>
          <p:nvPr>
            <p:extLst>
              <p:ext uri="{D42A27DB-BD31-4B8C-83A1-F6EECF244321}">
                <p14:modId xmlns:p14="http://schemas.microsoft.com/office/powerpoint/2010/main" val="2762300093"/>
              </p:ext>
            </p:extLst>
          </p:nvPr>
        </p:nvGraphicFramePr>
        <p:xfrm>
          <a:off x="153435" y="804774"/>
          <a:ext cx="4494213" cy="2838450"/>
        </p:xfrm>
        <a:graphic>
          <a:graphicData uri="http://schemas.openxmlformats.org/presentationml/2006/ole">
            <mc:AlternateContent xmlns:mc="http://schemas.openxmlformats.org/markup-compatibility/2006">
              <mc:Choice xmlns:v="urn:schemas-microsoft-com:vml" Requires="v">
                <p:oleObj spid="_x0000_s9388" r:id="rId5" imgW="4493141" imgH="2834886" progId="Excel.Chart.8">
                  <p:embed/>
                </p:oleObj>
              </mc:Choice>
              <mc:Fallback>
                <p:oleObj r:id="rId5" imgW="4493141" imgH="283488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435" y="804774"/>
                        <a:ext cx="44942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3 Objeto"/>
          <p:cNvGraphicFramePr>
            <a:graphicFrameLocks/>
          </p:cNvGraphicFramePr>
          <p:nvPr>
            <p:extLst>
              <p:ext uri="{D42A27DB-BD31-4B8C-83A1-F6EECF244321}">
                <p14:modId xmlns:p14="http://schemas.microsoft.com/office/powerpoint/2010/main" val="1106105195"/>
              </p:ext>
            </p:extLst>
          </p:nvPr>
        </p:nvGraphicFramePr>
        <p:xfrm>
          <a:off x="467544" y="3343047"/>
          <a:ext cx="4240212" cy="2947988"/>
        </p:xfrm>
        <a:graphic>
          <a:graphicData uri="http://schemas.openxmlformats.org/presentationml/2006/ole">
            <mc:AlternateContent xmlns:mc="http://schemas.openxmlformats.org/markup-compatibility/2006">
              <mc:Choice xmlns:v="urn:schemas-microsoft-com:vml" Requires="v">
                <p:oleObj spid="_x0000_s9389" r:id="rId7" imgW="4243184" imgH="2950720" progId="Excel.Chart.8">
                  <p:embed/>
                </p:oleObj>
              </mc:Choice>
              <mc:Fallback>
                <p:oleObj r:id="rId7" imgW="4243184" imgH="2950720"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3343047"/>
                        <a:ext cx="4240212"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8"/>
          <p:cNvSpPr txBox="1">
            <a:spLocks noChangeArrowheads="1"/>
          </p:cNvSpPr>
          <p:nvPr/>
        </p:nvSpPr>
        <p:spPr bwMode="auto">
          <a:xfrm>
            <a:off x="4940393" y="4653136"/>
            <a:ext cx="40157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s-CL" sz="2000" b="1" dirty="0">
                <a:solidFill>
                  <a:srgbClr val="0000CC"/>
                </a:solidFill>
                <a:latin typeface="+mj-lt"/>
              </a:rPr>
              <a:t>TOTAL </a:t>
            </a:r>
            <a:r>
              <a:rPr lang="en-GB" altLang="es-CL" sz="2000" b="1" dirty="0" smtClean="0">
                <a:solidFill>
                  <a:srgbClr val="0000CC"/>
                </a:solidFill>
                <a:latin typeface="+mj-lt"/>
              </a:rPr>
              <a:t>PAGADO: </a:t>
            </a:r>
            <a:r>
              <a:rPr lang="en-GB" altLang="es-CL" sz="2000" b="1" dirty="0">
                <a:solidFill>
                  <a:srgbClr val="FF0000"/>
                </a:solidFill>
                <a:latin typeface="+mj-lt"/>
              </a:rPr>
              <a:t>US$ MM </a:t>
            </a:r>
            <a:r>
              <a:rPr lang="en-GB" altLang="es-CL" sz="2000" b="1" dirty="0" smtClean="0">
                <a:solidFill>
                  <a:srgbClr val="FF0000"/>
                </a:solidFill>
                <a:latin typeface="+mj-lt"/>
              </a:rPr>
              <a:t>6.837,5</a:t>
            </a:r>
            <a:endParaRPr lang="en-GB" altLang="es-CL" sz="2000" b="1" dirty="0">
              <a:solidFill>
                <a:srgbClr val="FF0000"/>
              </a:solidFill>
              <a:latin typeface="+mj-lt"/>
            </a:endParaRPr>
          </a:p>
        </p:txBody>
      </p:sp>
      <p:sp>
        <p:nvSpPr>
          <p:cNvPr id="6" name="Text Box 5"/>
          <p:cNvSpPr txBox="1">
            <a:spLocks noChangeArrowheads="1"/>
          </p:cNvSpPr>
          <p:nvPr/>
        </p:nvSpPr>
        <p:spPr bwMode="auto">
          <a:xfrm>
            <a:off x="4940393" y="1412776"/>
            <a:ext cx="452815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s-CL" sz="2000" b="1" dirty="0">
                <a:solidFill>
                  <a:srgbClr val="0000CC"/>
                </a:solidFill>
                <a:latin typeface="+mj-lt"/>
              </a:rPr>
              <a:t>N° DE </a:t>
            </a:r>
            <a:r>
              <a:rPr lang="en-GB" altLang="es-CL" sz="2000" b="1" dirty="0" smtClean="0">
                <a:solidFill>
                  <a:srgbClr val="0000CC"/>
                </a:solidFill>
                <a:latin typeface="+mj-lt"/>
              </a:rPr>
              <a:t>SINIESTROS: </a:t>
            </a:r>
            <a:r>
              <a:rPr lang="en-GB" altLang="es-CL" sz="2000" b="1" dirty="0" smtClean="0">
                <a:solidFill>
                  <a:srgbClr val="FF0000"/>
                </a:solidFill>
                <a:latin typeface="+mj-lt"/>
              </a:rPr>
              <a:t>222.386</a:t>
            </a:r>
            <a:endParaRPr lang="en-GB" altLang="es-CL" sz="2000" b="1" dirty="0">
              <a:solidFill>
                <a:srgbClr val="FF0000"/>
              </a:solidFill>
              <a:latin typeface="+mj-lt"/>
            </a:endParaRPr>
          </a:p>
          <a:p>
            <a:pPr eaLnBrk="1" hangingPunct="1">
              <a:spcBef>
                <a:spcPct val="50000"/>
              </a:spcBef>
            </a:pPr>
            <a:r>
              <a:rPr lang="es-CL" altLang="es-CL" sz="2000" dirty="0" smtClean="0">
                <a:solidFill>
                  <a:srgbClr val="0000CC"/>
                </a:solidFill>
                <a:latin typeface="+mj-lt"/>
              </a:rPr>
              <a:t>85,6% corresponde a viviendas.                     En monto, su participación es de 21,8%</a:t>
            </a:r>
            <a:endParaRPr lang="es-CL" altLang="es-CL" sz="2000" dirty="0">
              <a:solidFill>
                <a:srgbClr val="0000CC"/>
              </a:solidFill>
              <a:latin typeface="+mj-lt"/>
            </a:endParaRPr>
          </a:p>
        </p:txBody>
      </p:sp>
      <p:sp>
        <p:nvSpPr>
          <p:cNvPr id="7" name="Text Box 8"/>
          <p:cNvSpPr txBox="1">
            <a:spLocks noChangeArrowheads="1"/>
          </p:cNvSpPr>
          <p:nvPr/>
        </p:nvSpPr>
        <p:spPr bwMode="auto">
          <a:xfrm>
            <a:off x="108084" y="6301921"/>
            <a:ext cx="8136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CL" altLang="es-CL" sz="1400" dirty="0" smtClean="0">
                <a:latin typeface="+mj-lt"/>
              </a:rPr>
              <a:t>En el caso de vivienda, los datos corresponden a julio de 2012, cuando el proceso de liquidación registraba sobre el 99% de avance. En los seguros distintos a vivienda la información corresponde a diciembre de 2012.</a:t>
            </a:r>
            <a:endParaRPr lang="es-CL" altLang="es-CL" sz="1400" dirty="0">
              <a:latin typeface="+mj-lt"/>
            </a:endParaRPr>
          </a:p>
        </p:txBody>
      </p:sp>
    </p:spTree>
    <p:extLst>
      <p:ext uri="{BB962C8B-B14F-4D97-AF65-F5344CB8AC3E}">
        <p14:creationId xmlns:p14="http://schemas.microsoft.com/office/powerpoint/2010/main" val="936037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79512" y="0"/>
            <a:ext cx="8713788" cy="78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000" b="1" dirty="0" smtClean="0">
                <a:solidFill>
                  <a:srgbClr val="0000CC"/>
                </a:solidFill>
                <a:latin typeface="+mj-lt"/>
              </a:rPr>
              <a:t>Norma, en proceso de emisión, </a:t>
            </a:r>
            <a:r>
              <a:rPr lang="es-CL" sz="2000" b="1" dirty="0">
                <a:solidFill>
                  <a:srgbClr val="0000CC"/>
                </a:solidFill>
                <a:latin typeface="+mj-lt"/>
              </a:rPr>
              <a:t>sobre envío de información relativa a los seguros de terremoto</a:t>
            </a:r>
            <a:r>
              <a:rPr lang="es-CL" sz="2000" b="1" dirty="0" smtClean="0">
                <a:solidFill>
                  <a:srgbClr val="0000CC"/>
                </a:solidFill>
                <a:latin typeface="+mj-lt"/>
              </a:rPr>
              <a:t>:</a:t>
            </a:r>
            <a:endParaRPr lang="es-CL" sz="2000" b="1" dirty="0">
              <a:solidFill>
                <a:srgbClr val="0000CC"/>
              </a:solidFill>
              <a:latin typeface="+mj-lt"/>
            </a:endParaRPr>
          </a:p>
          <a:p>
            <a:pPr marL="0" lvl="1" algn="just">
              <a:spcBef>
                <a:spcPct val="0"/>
              </a:spcBef>
              <a:buClr>
                <a:srgbClr val="FFC000"/>
              </a:buClr>
              <a:buSzPct val="130000"/>
              <a:defRPr/>
            </a:pPr>
            <a:endParaRPr lang="es-CL" sz="1000" dirty="0">
              <a:solidFill>
                <a:srgbClr val="0000CC"/>
              </a:solidFill>
            </a:endParaRPr>
          </a:p>
          <a:p>
            <a:pPr lvl="2" indent="-342900" algn="just">
              <a:buClr>
                <a:srgbClr val="FFC000"/>
              </a:buClr>
              <a:buFont typeface="Arial" pitchFamily="34" charset="0"/>
              <a:buChar char="•"/>
              <a:defRPr/>
            </a:pPr>
            <a:r>
              <a:rPr lang="es-CL" sz="2000" dirty="0" smtClean="0">
                <a:solidFill>
                  <a:srgbClr val="0000CC"/>
                </a:solidFill>
                <a:latin typeface="+mj-lt"/>
              </a:rPr>
              <a:t>Las </a:t>
            </a:r>
            <a:r>
              <a:rPr lang="es-CL" sz="2000" dirty="0">
                <a:solidFill>
                  <a:srgbClr val="0000CC"/>
                </a:solidFill>
                <a:latin typeface="+mj-lt"/>
              </a:rPr>
              <a:t>compañías de </a:t>
            </a:r>
            <a:r>
              <a:rPr lang="es-CL" sz="2000" dirty="0" smtClean="0">
                <a:solidFill>
                  <a:srgbClr val="0000CC"/>
                </a:solidFill>
                <a:latin typeface="+mj-lt"/>
              </a:rPr>
              <a:t>SG </a:t>
            </a:r>
            <a:r>
              <a:rPr lang="es-CL" sz="2000" dirty="0">
                <a:solidFill>
                  <a:srgbClr val="0000CC"/>
                </a:solidFill>
                <a:latin typeface="+mj-lt"/>
              </a:rPr>
              <a:t>deberán enviar anualmente a la </a:t>
            </a:r>
            <a:r>
              <a:rPr lang="es-CL" sz="2000" dirty="0" smtClean="0">
                <a:solidFill>
                  <a:srgbClr val="0000CC"/>
                </a:solidFill>
                <a:latin typeface="+mj-lt"/>
              </a:rPr>
              <a:t>SVS, respecto </a:t>
            </a:r>
            <a:r>
              <a:rPr lang="es-CL" sz="2000" dirty="0">
                <a:solidFill>
                  <a:srgbClr val="0000CC"/>
                </a:solidFill>
                <a:latin typeface="+mj-lt"/>
              </a:rPr>
              <a:t>a la fecha de cierre de los </a:t>
            </a:r>
            <a:r>
              <a:rPr lang="es-CL" sz="2000" dirty="0" smtClean="0">
                <a:solidFill>
                  <a:srgbClr val="0000CC"/>
                </a:solidFill>
                <a:latin typeface="+mj-lt"/>
              </a:rPr>
              <a:t>EEFF al </a:t>
            </a:r>
            <a:r>
              <a:rPr lang="es-CL" sz="2000" dirty="0">
                <a:solidFill>
                  <a:srgbClr val="0000CC"/>
                </a:solidFill>
                <a:latin typeface="+mj-lt"/>
              </a:rPr>
              <a:t>31 de diciembre del año anterior, </a:t>
            </a:r>
            <a:r>
              <a:rPr lang="es-CL" sz="2000" b="1" dirty="0" smtClean="0">
                <a:solidFill>
                  <a:srgbClr val="0000CC"/>
                </a:solidFill>
                <a:latin typeface="+mj-lt"/>
              </a:rPr>
              <a:t>información sobre el número de </a:t>
            </a:r>
            <a:r>
              <a:rPr lang="es-CL" sz="2000" b="1" dirty="0">
                <a:solidFill>
                  <a:srgbClr val="0000CC"/>
                </a:solidFill>
                <a:latin typeface="+mj-lt"/>
              </a:rPr>
              <a:t>inmuebles y montos </a:t>
            </a:r>
            <a:r>
              <a:rPr lang="es-CL" sz="2000" b="1" dirty="0" smtClean="0">
                <a:solidFill>
                  <a:srgbClr val="0000CC"/>
                </a:solidFill>
                <a:latin typeface="+mj-lt"/>
              </a:rPr>
              <a:t>asegurados por región</a:t>
            </a:r>
            <a:r>
              <a:rPr lang="es-CL" sz="2000" b="1" dirty="0">
                <a:solidFill>
                  <a:srgbClr val="0000CC"/>
                </a:solidFill>
                <a:latin typeface="+mj-lt"/>
              </a:rPr>
              <a:t>, y exposición total y de reaseguro de terremoto.</a:t>
            </a:r>
          </a:p>
          <a:p>
            <a:pPr lvl="2" indent="-342900" algn="just">
              <a:buClr>
                <a:srgbClr val="FFC000"/>
              </a:buClr>
              <a:buFont typeface="Arial" pitchFamily="34" charset="0"/>
              <a:buChar char="•"/>
              <a:defRPr/>
            </a:pPr>
            <a:endParaRPr lang="es-MX" sz="1000" dirty="0">
              <a:solidFill>
                <a:srgbClr val="0000CC"/>
              </a:solidFill>
              <a:latin typeface="+mj-lt"/>
            </a:endParaRPr>
          </a:p>
          <a:p>
            <a:pPr lvl="2" indent="-342900" algn="just">
              <a:buClr>
                <a:srgbClr val="FFC000"/>
              </a:buClr>
              <a:buFont typeface="Arial" pitchFamily="34" charset="0"/>
              <a:buChar char="•"/>
              <a:defRPr/>
            </a:pPr>
            <a:r>
              <a:rPr lang="es-CL" sz="2000" dirty="0">
                <a:solidFill>
                  <a:srgbClr val="0000CC"/>
                </a:solidFill>
                <a:latin typeface="+mj-lt"/>
              </a:rPr>
              <a:t>Se debe proporcionar información por región relativa al número de inmuebles (habitacionales - individuales o, </a:t>
            </a:r>
            <a:r>
              <a:rPr lang="es-CL" sz="2000" dirty="0" smtClean="0">
                <a:solidFill>
                  <a:srgbClr val="0000CC"/>
                </a:solidFill>
                <a:latin typeface="+mj-lt"/>
              </a:rPr>
              <a:t>colectivos </a:t>
            </a:r>
            <a:r>
              <a:rPr lang="es-CL" sz="2000" dirty="0">
                <a:solidFill>
                  <a:srgbClr val="0000CC"/>
                </a:solidFill>
                <a:latin typeface="+mj-lt"/>
              </a:rPr>
              <a:t>o </a:t>
            </a:r>
            <a:r>
              <a:rPr lang="es-CL" sz="2000" dirty="0" smtClean="0">
                <a:solidFill>
                  <a:srgbClr val="0000CC"/>
                </a:solidFill>
                <a:latin typeface="+mj-lt"/>
              </a:rPr>
              <a:t>masivos </a:t>
            </a:r>
            <a:r>
              <a:rPr lang="es-CL" sz="2000" dirty="0">
                <a:solidFill>
                  <a:srgbClr val="0000CC"/>
                </a:solidFill>
                <a:latin typeface="+mj-lt"/>
              </a:rPr>
              <a:t>-, comerciales, industriales o de infraestructura) y montos asegurados con  las coberturas vigente (ramos según Circular N° 2022) de incendio, incendio y daños materiales causados por salida de mar, originada por sismo, incendio y daños materiales causados por sismo,  pérdida de beneficio por incendio y pérdida de Beneficio por Terremoto o salida de mar, originada por sismo.</a:t>
            </a:r>
          </a:p>
          <a:p>
            <a:pPr lvl="2" indent="-342900" algn="just">
              <a:buClr>
                <a:srgbClr val="FFC000"/>
              </a:buClr>
              <a:buFont typeface="Arial" pitchFamily="34" charset="0"/>
              <a:buChar char="•"/>
              <a:defRPr/>
            </a:pPr>
            <a:endParaRPr lang="es-CL" sz="1000" dirty="0">
              <a:solidFill>
                <a:srgbClr val="0000CC"/>
              </a:solidFill>
              <a:latin typeface="+mj-lt"/>
            </a:endParaRPr>
          </a:p>
          <a:p>
            <a:pPr lvl="2" indent="-342900" algn="just">
              <a:buClr>
                <a:srgbClr val="FFC000"/>
              </a:buClr>
              <a:buFont typeface="Arial" pitchFamily="34" charset="0"/>
              <a:buChar char="•"/>
              <a:defRPr/>
            </a:pPr>
            <a:r>
              <a:rPr lang="es-CL" sz="2000" dirty="0">
                <a:solidFill>
                  <a:srgbClr val="0000CC"/>
                </a:solidFill>
                <a:latin typeface="+mj-lt"/>
              </a:rPr>
              <a:t>Se debe proporcionar también información relativa a exposición total (montos brutos y retenidos), contratos XL catastróficos y Reserva Técnica (NCG N° 306), y los reaseguros (catastróficos y proporcionales) que amparan los seguros vigentes otorgados.</a:t>
            </a:r>
          </a:p>
          <a:p>
            <a:pPr lvl="2" indent="-342900" algn="just">
              <a:buClr>
                <a:srgbClr val="FFC000"/>
              </a:buClr>
              <a:buFont typeface="Arial" pitchFamily="34" charset="0"/>
              <a:buChar char="•"/>
              <a:defRPr/>
            </a:pPr>
            <a:endParaRPr lang="es-CL" sz="1000" dirty="0" smtClean="0">
              <a:solidFill>
                <a:srgbClr val="0000CC"/>
              </a:solidFill>
              <a:latin typeface="+mj-lt"/>
            </a:endParaRPr>
          </a:p>
          <a:p>
            <a:pPr lvl="2" indent="-342900" algn="just">
              <a:buClr>
                <a:srgbClr val="FFC000"/>
              </a:buClr>
              <a:buFont typeface="Arial" pitchFamily="34" charset="0"/>
              <a:buChar char="•"/>
              <a:defRPr/>
            </a:pPr>
            <a:r>
              <a:rPr lang="es-CL" sz="2000" b="1" dirty="0" smtClean="0">
                <a:solidFill>
                  <a:srgbClr val="0000CC"/>
                </a:solidFill>
                <a:latin typeface="+mj-lt"/>
              </a:rPr>
              <a:t>Vigencia</a:t>
            </a:r>
            <a:r>
              <a:rPr lang="es-CL" sz="2000" dirty="0" smtClean="0">
                <a:solidFill>
                  <a:srgbClr val="0000CC"/>
                </a:solidFill>
                <a:latin typeface="+mj-lt"/>
              </a:rPr>
              <a:t>: </a:t>
            </a:r>
            <a:r>
              <a:rPr lang="es-CL" sz="2000" b="1" dirty="0" smtClean="0">
                <a:solidFill>
                  <a:srgbClr val="FF0000"/>
                </a:solidFill>
                <a:latin typeface="+mj-lt"/>
              </a:rPr>
              <a:t>1 enero de 2014</a:t>
            </a:r>
            <a:endParaRPr lang="es-CL" sz="2100" b="1" dirty="0">
              <a:solidFill>
                <a:srgbClr val="FF0000"/>
              </a:solidFill>
            </a:endParaRPr>
          </a:p>
          <a:p>
            <a:pPr marL="0" lvl="1" algn="just">
              <a:spcBef>
                <a:spcPct val="0"/>
              </a:spcBef>
              <a:buClr>
                <a:srgbClr val="FFC000"/>
              </a:buClr>
              <a:buSzPct val="130000"/>
              <a:defRPr/>
            </a:pPr>
            <a:endParaRPr lang="es-CL" sz="2000" dirty="0">
              <a:solidFill>
                <a:srgbClr val="0000CC"/>
              </a:solidFill>
            </a:endParaRPr>
          </a:p>
          <a:p>
            <a:pPr marL="285750" lvl="1" algn="just" eaLnBrk="1" hangingPunct="1">
              <a:spcBef>
                <a:spcPct val="0"/>
              </a:spcBef>
              <a:buClr>
                <a:srgbClr val="FFC000"/>
              </a:buClr>
              <a:buSzPct val="130000"/>
              <a:buFont typeface="Wingdings" pitchFamily="2" charset="2"/>
              <a:buChar char="§"/>
            </a:pPr>
            <a:endParaRPr lang="es-ES"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sz="2000" b="1" dirty="0">
              <a:solidFill>
                <a:srgbClr val="0000CC"/>
              </a:solidFill>
              <a:latin typeface="+mj-lt"/>
            </a:endParaRPr>
          </a:p>
        </p:txBody>
      </p:sp>
    </p:spTree>
    <p:extLst>
      <p:ext uri="{BB962C8B-B14F-4D97-AF65-F5344CB8AC3E}">
        <p14:creationId xmlns:p14="http://schemas.microsoft.com/office/powerpoint/2010/main" val="14712153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79512" y="64020"/>
            <a:ext cx="871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Principales lecciones aprendidas</a:t>
            </a:r>
            <a:endParaRPr lang="es-CL" sz="2000" b="1" dirty="0">
              <a:solidFill>
                <a:srgbClr val="0000CC"/>
              </a:solidFill>
              <a:latin typeface="+mj-lt"/>
            </a:endParaRPr>
          </a:p>
        </p:txBody>
      </p:sp>
      <p:graphicFrame>
        <p:nvGraphicFramePr>
          <p:cNvPr id="3" name="Group 24"/>
          <p:cNvGraphicFramePr>
            <a:graphicFrameLocks/>
          </p:cNvGraphicFramePr>
          <p:nvPr>
            <p:extLst>
              <p:ext uri="{D42A27DB-BD31-4B8C-83A1-F6EECF244321}">
                <p14:modId xmlns:p14="http://schemas.microsoft.com/office/powerpoint/2010/main" val="824780930"/>
              </p:ext>
            </p:extLst>
          </p:nvPr>
        </p:nvGraphicFramePr>
        <p:xfrm>
          <a:off x="179512" y="610004"/>
          <a:ext cx="8785225" cy="6222607"/>
        </p:xfrm>
        <a:graphic>
          <a:graphicData uri="http://schemas.openxmlformats.org/drawingml/2006/table">
            <a:tbl>
              <a:tblPr/>
              <a:tblGrid>
                <a:gridCol w="4679950"/>
                <a:gridCol w="4105275"/>
              </a:tblGrid>
              <a:tr h="3196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Times New Roman" pitchFamily="18" charset="0"/>
                        </a:rPr>
                        <a:t>PROBLEMA</a:t>
                      </a:r>
                      <a:endParaRPr kumimoji="0" lang="es-E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Times New Roman" pitchFamily="18" charset="0"/>
                        </a:rPr>
                        <a:t>SOLUCIONES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902971">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Cobertura de sismo asociada a la contratación de créditos hipotecarios con altas comisiones pagadas por el asegurado.</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Desconocimiento por parte de las personas si tenían cobertura de sismo.</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Problemas con restricciones a las coberturas ofrecidas, prorrateo por </a:t>
                      </a:r>
                      <a:r>
                        <a:rPr kumimoji="0" lang="es-ES" sz="15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infraseguro</a:t>
                      </a: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liquidadores designados en las pólizas, etc.</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Gran cantidad de denuncias por lo que se solicitaron prórrogas para liquidar los siniestros.</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Problemas para contactar a los asegurados y coordinar la labor de los liquidadores.</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 todos los agentes contaban con planes de contingencia, o éstos eran insuficientes.</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Problemas en la liquidación de condominios por falta de coordinación entre distintos liquidadores.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Ley N° 20.552 publicada el 17.12.2011– Licitación de los seguros asociados a créditos hipotecarios (vigencia 01.07.2012).</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Ley N° 20.552 publicada el 17.12.2011– Sistema de Información de Consulta de Seguros (vigencia 18.12.2012).</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NCG N° 331 del 21.03.2012 – Condiciones y coberturas mínimas de los seguros asociados a los créditos hipotecarios. NCG N° 333 del 27.03.2012 – Información que deben entregar los AAMHE en relación a estos créditos.</a:t>
                      </a: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Decreto Supremo N° 1.055 publicado el 17.08.2012</a:t>
                      </a:r>
                      <a:r>
                        <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Establece nuevos plazos y principios para liquidar los siniestros; se contempla el uso de medios tecnológicos y el respaldo electrónico; se exigen Manuales de evaluación y liquidación de siniestros y planes de contingencia; contiene normas especiales para la liquidación de siniestros en caso de eventos catastróficos y la coordinación en la liquidación de condominios (vigencia 01.06.2013)</a:t>
                      </a: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30741977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79512" y="404664"/>
            <a:ext cx="871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Principales lecciones aprendidas</a:t>
            </a:r>
            <a:endParaRPr lang="es-CL" sz="2000" b="1" dirty="0">
              <a:solidFill>
                <a:srgbClr val="0000CC"/>
              </a:solidFill>
              <a:latin typeface="+mj-lt"/>
            </a:endParaRPr>
          </a:p>
        </p:txBody>
      </p:sp>
      <p:graphicFrame>
        <p:nvGraphicFramePr>
          <p:cNvPr id="3" name="Group 24"/>
          <p:cNvGraphicFramePr>
            <a:graphicFrameLocks/>
          </p:cNvGraphicFramePr>
          <p:nvPr>
            <p:extLst>
              <p:ext uri="{D42A27DB-BD31-4B8C-83A1-F6EECF244321}">
                <p14:modId xmlns:p14="http://schemas.microsoft.com/office/powerpoint/2010/main" val="2168621605"/>
              </p:ext>
            </p:extLst>
          </p:nvPr>
        </p:nvGraphicFramePr>
        <p:xfrm>
          <a:off x="179512" y="980729"/>
          <a:ext cx="8785225" cy="5001168"/>
        </p:xfrm>
        <a:graphic>
          <a:graphicData uri="http://schemas.openxmlformats.org/drawingml/2006/table">
            <a:tbl>
              <a:tblPr/>
              <a:tblGrid>
                <a:gridCol w="4679950"/>
                <a:gridCol w="4105275"/>
              </a:tblGrid>
              <a:tr h="3377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Times New Roman" pitchFamily="18" charset="0"/>
                        </a:rPr>
                        <a:t>PROBLEMA</a:t>
                      </a:r>
                      <a:endParaRPr kumimoji="0" lang="es-E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Times New Roman" pitchFamily="18" charset="0"/>
                        </a:rPr>
                        <a:t>SOLUCIONES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30824">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Las aseguradoras tuvieron que asumir costos para reinstalar la capacidad de sus contratos de exceso de pérdidas, costos que no estaban incluidos en Reserva Catastrófica de Terremoto (RCT).</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 bien los reaseguradores internacionales contaban con una buena clasificación de riesgo (A- o superior) el terremoto dejó en evidencia la necesidad de utilizar otros medios adicionales para evaluar la solvencia de éstos.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Chile no existe un modelo propio para estimar el monto de las pérdidas aseguradas.</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Desinformación por parte de los asegurados y del público en general sobre el funcionamiento de los seguros.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NCG N° 306 del 14.04.2011 – Las aseguradoras deben incluir costos de reinstalación en la RCT, salvo que éstos hayan sido pagados previamente (como parte de la prima de reaseguro).</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NCG N° 309 del 20.06.2011 y NCG N° 325 del 29.12.2011 – Se fortalece el rol del directorio en la contratación del reaseguro y en la evaluación del riesgo de crédito.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Mapa de Riesgos –  Una vez concluido este proyecto, la SVS evaluará si se utilizará este modelo en el cálculo de la RCT.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Nuevo portal SVS Educa.</a:t>
                      </a: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1626359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95537" y="366922"/>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2. MKB</a:t>
            </a:r>
            <a:endParaRPr lang="es-CL" sz="3600" b="1" dirty="0">
              <a:solidFill>
                <a:srgbClr val="000099"/>
              </a:solidFill>
              <a:latin typeface="Century Gothic" pitchFamily="34" charset="0"/>
            </a:endParaRPr>
          </a:p>
        </p:txBody>
      </p:sp>
      <p:sp>
        <p:nvSpPr>
          <p:cNvPr id="4" name="Rectangle 7"/>
          <p:cNvSpPr>
            <a:spLocks noChangeArrowheads="1"/>
          </p:cNvSpPr>
          <p:nvPr/>
        </p:nvSpPr>
        <p:spPr bwMode="auto">
          <a:xfrm>
            <a:off x="297989" y="1083381"/>
            <a:ext cx="871378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just" eaLnBrk="1" hangingPunct="1">
              <a:spcBef>
                <a:spcPct val="0"/>
              </a:spcBef>
              <a:buClr>
                <a:srgbClr val="FFC000"/>
              </a:buClr>
              <a:buSzPct val="130000"/>
              <a:buNone/>
            </a:pPr>
            <a:endParaRPr lang="es-CL" altLang="es-CL" sz="2000" dirty="0">
              <a:solidFill>
                <a:srgbClr val="0000CC"/>
              </a:solidFill>
            </a:endParaRPr>
          </a:p>
          <a:p>
            <a:pPr marL="285750" lvl="1" algn="just" eaLnBrk="1" hangingPunct="1">
              <a:spcBef>
                <a:spcPct val="0"/>
              </a:spcBef>
              <a:buClr>
                <a:srgbClr val="FFC000"/>
              </a:buClr>
              <a:buSzPct val="130000"/>
              <a:buFont typeface="Wingdings" pitchFamily="2" charset="2"/>
              <a:buChar char="§"/>
            </a:pPr>
            <a:r>
              <a:rPr lang="es-CL" altLang="es-CL" sz="2000" dirty="0">
                <a:solidFill>
                  <a:srgbClr val="0000CC"/>
                </a:solidFill>
                <a:latin typeface="+mj-lt"/>
              </a:rPr>
              <a:t>La Ley N° </a:t>
            </a:r>
            <a:r>
              <a:rPr lang="es-CL" altLang="es-CL" sz="2000" dirty="0" smtClean="0">
                <a:solidFill>
                  <a:srgbClr val="0000CC"/>
                </a:solidFill>
                <a:latin typeface="+mj-lt"/>
              </a:rPr>
              <a:t>20.552 </a:t>
            </a:r>
            <a:r>
              <a:rPr lang="es-CL" altLang="es-CL" sz="2000" dirty="0">
                <a:solidFill>
                  <a:srgbClr val="0000CC"/>
                </a:solidFill>
                <a:latin typeface="+mj-lt"/>
              </a:rPr>
              <a:t>que modificó a la Ley de Seguros, incorporó la licitación de los seguros asociados a los créditos hipotecarios y el sistema de </a:t>
            </a:r>
            <a:r>
              <a:rPr lang="es-CL" altLang="es-CL" sz="2000" dirty="0" smtClean="0">
                <a:solidFill>
                  <a:srgbClr val="0000CC"/>
                </a:solidFill>
                <a:latin typeface="+mj-lt"/>
              </a:rPr>
              <a:t>información de consulta </a:t>
            </a:r>
            <a:r>
              <a:rPr lang="es-CL" altLang="es-CL" sz="2000" dirty="0">
                <a:solidFill>
                  <a:srgbClr val="0000CC"/>
                </a:solidFill>
                <a:latin typeface="+mj-lt"/>
              </a:rPr>
              <a:t>de </a:t>
            </a:r>
            <a:r>
              <a:rPr lang="es-CL" altLang="es-CL" sz="2000" dirty="0" smtClean="0">
                <a:solidFill>
                  <a:srgbClr val="0000CC"/>
                </a:solidFill>
                <a:latin typeface="+mj-lt"/>
              </a:rPr>
              <a:t>seguros (SICS).</a:t>
            </a:r>
            <a:endParaRPr lang="es-MX" altLang="es-CL" sz="2000" dirty="0">
              <a:solidFill>
                <a:srgbClr val="0000CC"/>
              </a:solidFill>
              <a:latin typeface="+mj-lt"/>
            </a:endParaRPr>
          </a:p>
          <a:p>
            <a:pPr marL="0" indent="0" algn="just" eaLnBrk="1" hangingPunct="1">
              <a:spcBef>
                <a:spcPct val="0"/>
              </a:spcBef>
              <a:buClr>
                <a:srgbClr val="FFC000"/>
              </a:buClr>
              <a:buSzPct val="130000"/>
              <a:buNone/>
            </a:pPr>
            <a:endParaRPr lang="es-MX" altLang="es-CL" sz="2000" b="1" u="sng" dirty="0" smtClean="0">
              <a:solidFill>
                <a:srgbClr val="0000CC"/>
              </a:solidFill>
              <a:latin typeface="+mj-lt"/>
            </a:endParaRPr>
          </a:p>
          <a:p>
            <a:pPr marL="0" indent="0" algn="just" eaLnBrk="1" hangingPunct="1">
              <a:spcBef>
                <a:spcPct val="0"/>
              </a:spcBef>
              <a:buClr>
                <a:srgbClr val="FFC000"/>
              </a:buClr>
              <a:buSzPct val="130000"/>
              <a:buNone/>
            </a:pPr>
            <a:r>
              <a:rPr lang="es-MX" altLang="es-CL" sz="2000" b="1" u="sng" dirty="0" smtClean="0">
                <a:solidFill>
                  <a:srgbClr val="0000CC"/>
                </a:solidFill>
                <a:latin typeface="+mj-lt"/>
              </a:rPr>
              <a:t>Resultado Licitaciones</a:t>
            </a:r>
            <a:r>
              <a:rPr lang="es-ES" altLang="es-CL" sz="2000" b="1" dirty="0" smtClean="0">
                <a:solidFill>
                  <a:srgbClr val="0000CC"/>
                </a:solidFill>
                <a:latin typeface="+mj-lt"/>
              </a:rPr>
              <a:t>: </a:t>
            </a:r>
          </a:p>
          <a:p>
            <a:pPr marL="0" indent="0" algn="just" eaLnBrk="1" hangingPunct="1">
              <a:spcBef>
                <a:spcPct val="0"/>
              </a:spcBef>
              <a:buClr>
                <a:srgbClr val="FFC000"/>
              </a:buClr>
              <a:buSzPct val="130000"/>
              <a:buNone/>
            </a:pPr>
            <a:endParaRPr lang="es-CL" alt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CL" sz="2000" dirty="0">
                <a:solidFill>
                  <a:srgbClr val="0000CC"/>
                </a:solidFill>
                <a:latin typeface="+mj-lt"/>
              </a:rPr>
              <a:t>Del 01.07.2012 al 15.05.2013 se han </a:t>
            </a:r>
            <a:r>
              <a:rPr lang="es-CL" sz="2000" dirty="0" smtClean="0">
                <a:solidFill>
                  <a:srgbClr val="0000CC"/>
                </a:solidFill>
                <a:latin typeface="+mj-lt"/>
              </a:rPr>
              <a:t>realizado 59 licitaciones, </a:t>
            </a:r>
            <a:r>
              <a:rPr lang="es-CL" sz="2000" dirty="0">
                <a:solidFill>
                  <a:srgbClr val="0000CC"/>
                </a:solidFill>
                <a:latin typeface="+mj-lt"/>
              </a:rPr>
              <a:t>las que han beneficiado a más de 900 mil personas con un menor </a:t>
            </a:r>
            <a:r>
              <a:rPr lang="es-CL" sz="2000" dirty="0" smtClean="0">
                <a:solidFill>
                  <a:srgbClr val="0000CC"/>
                </a:solidFill>
                <a:latin typeface="+mj-lt"/>
              </a:rPr>
              <a:t>precio. </a:t>
            </a:r>
            <a:endParaRPr 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CL" sz="2000" dirty="0">
                <a:solidFill>
                  <a:srgbClr val="0000CC"/>
                </a:solidFill>
                <a:latin typeface="+mj-lt"/>
              </a:rPr>
              <a:t>En desgravamen y desgravamen más invalidez total y permanente 2/3, la baja promedio es del 60,8% en la tasa del seguro.</a:t>
            </a:r>
          </a:p>
          <a:p>
            <a:pPr marL="285750" lvl="1" algn="just" eaLnBrk="1" hangingPunct="1">
              <a:spcBef>
                <a:spcPct val="0"/>
              </a:spcBef>
              <a:buClr>
                <a:srgbClr val="FFC000"/>
              </a:buClr>
              <a:buSzPct val="130000"/>
              <a:buFont typeface="Wingdings" pitchFamily="2" charset="2"/>
              <a:buChar char="§"/>
            </a:pPr>
            <a:endParaRPr 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CL" sz="2000" dirty="0">
                <a:solidFill>
                  <a:srgbClr val="0000CC"/>
                </a:solidFill>
                <a:latin typeface="+mj-lt"/>
              </a:rPr>
              <a:t>En incendio e incendio más adicionales, baja promedio es del 33,3% en el precio del seguro.</a:t>
            </a:r>
          </a:p>
          <a:p>
            <a:pPr marL="285750" lvl="1" algn="just" eaLnBrk="1" hangingPunct="1">
              <a:spcBef>
                <a:spcPct val="0"/>
              </a:spcBef>
              <a:buClr>
                <a:srgbClr val="FFC000"/>
              </a:buClr>
              <a:buSzPct val="130000"/>
              <a:buFont typeface="Wingdings" pitchFamily="2" charset="2"/>
              <a:buChar char="§"/>
            </a:pPr>
            <a:endParaRPr 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p:txBody>
      </p:sp>
    </p:spTree>
    <p:extLst>
      <p:ext uri="{BB962C8B-B14F-4D97-AF65-F5344CB8AC3E}">
        <p14:creationId xmlns:p14="http://schemas.microsoft.com/office/powerpoint/2010/main" val="2278893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247685" y="116632"/>
            <a:ext cx="8713788"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r>
              <a:rPr lang="es-MX" altLang="es-CL" sz="2000" b="1" u="sng" dirty="0" smtClean="0">
                <a:solidFill>
                  <a:srgbClr val="0000CC"/>
                </a:solidFill>
                <a:latin typeface="+mj-lt"/>
              </a:rPr>
              <a:t>SICS</a:t>
            </a:r>
            <a:r>
              <a:rPr lang="es-ES" altLang="es-CL" sz="2000" b="1" u="sng" dirty="0" smtClean="0">
                <a:solidFill>
                  <a:srgbClr val="0000CC"/>
                </a:solidFill>
                <a:latin typeface="+mj-lt"/>
              </a:rPr>
              <a:t>: </a:t>
            </a:r>
          </a:p>
          <a:p>
            <a:pPr marL="0" indent="0" algn="just" eaLnBrk="1" hangingPunct="1">
              <a:spcBef>
                <a:spcPct val="0"/>
              </a:spcBef>
              <a:buClr>
                <a:srgbClr val="FFC000"/>
              </a:buClr>
              <a:buSzPct val="130000"/>
              <a:buNone/>
            </a:pPr>
            <a:endParaRPr lang="es-CL" altLang="es-CL" sz="10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CL" sz="2000" b="1" dirty="0">
                <a:solidFill>
                  <a:srgbClr val="0000CC"/>
                </a:solidFill>
                <a:latin typeface="+mj-lt"/>
              </a:rPr>
              <a:t>P</a:t>
            </a:r>
            <a:r>
              <a:rPr lang="es-CL" sz="2000" b="1" dirty="0" smtClean="0">
                <a:solidFill>
                  <a:srgbClr val="0000CC"/>
                </a:solidFill>
                <a:latin typeface="+mj-lt"/>
              </a:rPr>
              <a:t>ermite consultar </a:t>
            </a:r>
            <a:r>
              <a:rPr lang="es-CL" sz="2000" b="1" dirty="0">
                <a:solidFill>
                  <a:srgbClr val="0000CC"/>
                </a:solidFill>
                <a:latin typeface="+mj-lt"/>
              </a:rPr>
              <a:t>los seguros contratados o en que se es </a:t>
            </a:r>
            <a:r>
              <a:rPr lang="es-CL" sz="2000" b="1" dirty="0" smtClean="0">
                <a:solidFill>
                  <a:srgbClr val="0000CC"/>
                </a:solidFill>
                <a:latin typeface="+mj-lt"/>
              </a:rPr>
              <a:t>beneficiario</a:t>
            </a:r>
            <a:r>
              <a:rPr lang="es-CL" sz="2000" dirty="0" smtClean="0">
                <a:solidFill>
                  <a:srgbClr val="0000CC"/>
                </a:solidFill>
                <a:latin typeface="+mj-lt"/>
              </a:rPr>
              <a:t>. La </a:t>
            </a:r>
            <a:r>
              <a:rPr lang="es-CL" sz="2000" dirty="0">
                <a:solidFill>
                  <a:srgbClr val="0000CC"/>
                </a:solidFill>
                <a:latin typeface="+mj-lt"/>
              </a:rPr>
              <a:t>SVS envía la consulta a todas las aseguradoras utilizando </a:t>
            </a:r>
            <a:r>
              <a:rPr lang="es-CL" sz="2000" dirty="0" err="1">
                <a:solidFill>
                  <a:srgbClr val="0000CC"/>
                </a:solidFill>
                <a:latin typeface="+mj-lt"/>
              </a:rPr>
              <a:t>webservice</a:t>
            </a:r>
            <a:r>
              <a:rPr lang="es-CL" sz="2000" dirty="0">
                <a:solidFill>
                  <a:srgbClr val="0000CC"/>
                </a:solidFill>
                <a:latin typeface="+mj-lt"/>
              </a:rPr>
              <a:t> y resume la información de éstas informando  al ciudadano en un plazo máximo de 30 días.</a:t>
            </a:r>
          </a:p>
          <a:p>
            <a:pPr marL="0" lvl="1" indent="0" algn="just" eaLnBrk="1" hangingPunct="1">
              <a:spcBef>
                <a:spcPct val="0"/>
              </a:spcBef>
              <a:buClr>
                <a:srgbClr val="FFC000"/>
              </a:buClr>
              <a:buSzPct val="130000"/>
              <a:buNone/>
            </a:pPr>
            <a:endParaRPr lang="es-CL" alt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CL" sz="2000" dirty="0">
                <a:solidFill>
                  <a:srgbClr val="0000CC"/>
                </a:solidFill>
                <a:latin typeface="+mj-lt"/>
              </a:rPr>
              <a:t>Del 18.12.2012 (entrada en vigencia) al </a:t>
            </a:r>
            <a:r>
              <a:rPr lang="es-CL" altLang="es-CL" sz="2000" dirty="0">
                <a:solidFill>
                  <a:srgbClr val="0000CC"/>
                </a:solidFill>
                <a:latin typeface="+mj-lt"/>
              </a:rPr>
              <a:t>30.06.2013 se recibieron </a:t>
            </a:r>
            <a:r>
              <a:rPr lang="es-CL" altLang="es-CL" sz="2000" b="1" dirty="0">
                <a:solidFill>
                  <a:srgbClr val="0000CC"/>
                </a:solidFill>
                <a:latin typeface="+mj-lt"/>
              </a:rPr>
              <a:t>6.754 consultas</a:t>
            </a:r>
            <a:r>
              <a:rPr lang="es-CL" altLang="es-CL" sz="2000" dirty="0">
                <a:solidFill>
                  <a:srgbClr val="0000CC"/>
                </a:solidFill>
                <a:latin typeface="+mj-lt"/>
              </a:rPr>
              <a:t>, de éstas el 78,9% las efectuó el asegurado.  Se respondieron 5.430 consultas y en el 96% de los casos se informó la existencia de al menos un seguro. </a:t>
            </a:r>
          </a:p>
          <a:p>
            <a:pPr marL="285750" lvl="1"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altLang="es-CL" sz="20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altLang="es-CL" sz="20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altLang="es-CL" sz="20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altLang="es-CL" sz="2000" dirty="0" smtClean="0">
              <a:solidFill>
                <a:srgbClr val="0000CC"/>
              </a:solidFill>
              <a:latin typeface="+mj-lt"/>
            </a:endParaRPr>
          </a:p>
          <a:p>
            <a:pPr marL="0" lvl="1" indent="0" algn="just" eaLnBrk="1" hangingPunct="1">
              <a:spcBef>
                <a:spcPct val="0"/>
              </a:spcBef>
              <a:buClr>
                <a:srgbClr val="FFC000"/>
              </a:buClr>
              <a:buSzPct val="130000"/>
              <a:buNone/>
            </a:pPr>
            <a:endParaRPr lang="es-CL" altLang="es-CL" sz="2000" dirty="0">
              <a:solidFill>
                <a:srgbClr val="0000CC"/>
              </a:solidFill>
              <a:latin typeface="+mj-lt"/>
            </a:endParaRPr>
          </a:p>
        </p:txBody>
      </p:sp>
      <p:graphicFrame>
        <p:nvGraphicFramePr>
          <p:cNvPr id="5" name="4 Gráfico"/>
          <p:cNvGraphicFramePr>
            <a:graphicFrameLocks/>
          </p:cNvGraphicFramePr>
          <p:nvPr>
            <p:extLst>
              <p:ext uri="{D42A27DB-BD31-4B8C-83A1-F6EECF244321}">
                <p14:modId xmlns:p14="http://schemas.microsoft.com/office/powerpoint/2010/main" val="1362144322"/>
              </p:ext>
            </p:extLst>
          </p:nvPr>
        </p:nvGraphicFramePr>
        <p:xfrm>
          <a:off x="2411760" y="3009731"/>
          <a:ext cx="4899845" cy="3318040"/>
        </p:xfrm>
        <a:graphic>
          <a:graphicData uri="http://schemas.openxmlformats.org/drawingml/2006/chart">
            <c:chart xmlns:c="http://schemas.openxmlformats.org/drawingml/2006/chart" xmlns:r="http://schemas.openxmlformats.org/officeDocument/2006/relationships" r:id="rId4"/>
          </a:graphicData>
        </a:graphic>
      </p:graphicFrame>
      <p:sp>
        <p:nvSpPr>
          <p:cNvPr id="9" name="8 Rectángulo"/>
          <p:cNvSpPr/>
          <p:nvPr/>
        </p:nvSpPr>
        <p:spPr>
          <a:xfrm>
            <a:off x="254740" y="6237311"/>
            <a:ext cx="8000559" cy="461665"/>
          </a:xfrm>
          <a:prstGeom prst="rect">
            <a:avLst/>
          </a:prstGeom>
        </p:spPr>
        <p:txBody>
          <a:bodyPr wrap="square">
            <a:spAutoFit/>
          </a:bodyPr>
          <a:lstStyle/>
          <a:p>
            <a:r>
              <a:rPr lang="es-MX" sz="1200" dirty="0" smtClean="0">
                <a:solidFill>
                  <a:srgbClr val="002060"/>
                </a:solidFill>
                <a:latin typeface="Calibri" pitchFamily="34" charset="0"/>
              </a:rPr>
              <a:t>Se </a:t>
            </a:r>
            <a:r>
              <a:rPr lang="es-MX" sz="1200" dirty="0">
                <a:solidFill>
                  <a:srgbClr val="002060"/>
                </a:solidFill>
                <a:latin typeface="Calibri" pitchFamily="34" charset="0"/>
              </a:rPr>
              <a:t>entenderá que existe un legítimo interés cuando el solicitante acredite tener una pretensión actual y real sobre los derechos de una póliza determinada.</a:t>
            </a:r>
            <a:endParaRPr lang="es-CL" sz="1200" dirty="0">
              <a:solidFill>
                <a:srgbClr val="002060"/>
              </a:solidFill>
              <a:latin typeface="Calibri" pitchFamily="34" charset="0"/>
            </a:endParaRPr>
          </a:p>
        </p:txBody>
      </p:sp>
    </p:spTree>
    <p:extLst>
      <p:ext uri="{BB962C8B-B14F-4D97-AF65-F5344CB8AC3E}">
        <p14:creationId xmlns:p14="http://schemas.microsoft.com/office/powerpoint/2010/main" val="923513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95537" y="366922"/>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3. IFRS</a:t>
            </a:r>
            <a:endParaRPr lang="es-CL" sz="3600" b="1" dirty="0">
              <a:solidFill>
                <a:srgbClr val="000099"/>
              </a:solidFill>
              <a:latin typeface="Century Gothic" pitchFamily="34" charset="0"/>
            </a:endParaRPr>
          </a:p>
        </p:txBody>
      </p:sp>
      <p:sp>
        <p:nvSpPr>
          <p:cNvPr id="43" name="Rectangle 7"/>
          <p:cNvSpPr>
            <a:spLocks noChangeArrowheads="1"/>
          </p:cNvSpPr>
          <p:nvPr/>
        </p:nvSpPr>
        <p:spPr bwMode="auto">
          <a:xfrm>
            <a:off x="256730" y="1030470"/>
            <a:ext cx="87137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just" eaLnBrk="1" hangingPunct="1">
              <a:spcBef>
                <a:spcPct val="0"/>
              </a:spcBef>
              <a:buClr>
                <a:srgbClr val="FFC000"/>
              </a:buClr>
              <a:buSzPct val="130000"/>
              <a:buNone/>
            </a:pPr>
            <a:endParaRPr lang="es-CL" altLang="es-CL" sz="2000" dirty="0">
              <a:solidFill>
                <a:srgbClr val="0000CC"/>
              </a:solidFill>
            </a:endParaRPr>
          </a:p>
          <a:p>
            <a:pPr marL="285750" lvl="1" algn="just" eaLnBrk="1" hangingPunct="1">
              <a:spcBef>
                <a:spcPct val="0"/>
              </a:spcBef>
              <a:buClr>
                <a:srgbClr val="FFC000"/>
              </a:buClr>
              <a:buSzPct val="130000"/>
              <a:buFont typeface="Wingdings" pitchFamily="2" charset="2"/>
              <a:buChar char="§"/>
            </a:pPr>
            <a:r>
              <a:rPr lang="es-CL" altLang="es-CL" sz="2000" dirty="0" smtClean="0">
                <a:solidFill>
                  <a:srgbClr val="0000CC"/>
                </a:solidFill>
                <a:latin typeface="+mj-lt"/>
              </a:rPr>
              <a:t>Siguiendo </a:t>
            </a:r>
            <a:r>
              <a:rPr lang="es-CL" altLang="es-CL" sz="2000" dirty="0">
                <a:solidFill>
                  <a:srgbClr val="0000CC"/>
                </a:solidFill>
                <a:latin typeface="+mj-lt"/>
              </a:rPr>
              <a:t>las tendencias internacionales y del mercado financiero en Chile, la SVS comenzó a trabajar en la implementación de IFRS desde el año 2006.  </a:t>
            </a:r>
          </a:p>
        </p:txBody>
      </p:sp>
      <p:grpSp>
        <p:nvGrpSpPr>
          <p:cNvPr id="5" name="4 Grupo"/>
          <p:cNvGrpSpPr/>
          <p:nvPr/>
        </p:nvGrpSpPr>
        <p:grpSpPr>
          <a:xfrm>
            <a:off x="158278" y="2662101"/>
            <a:ext cx="8985722" cy="3893058"/>
            <a:chOff x="28171" y="2629764"/>
            <a:chExt cx="8985722" cy="3893058"/>
          </a:xfrm>
        </p:grpSpPr>
        <p:sp>
          <p:nvSpPr>
            <p:cNvPr id="6" name="Text Box 6"/>
            <p:cNvSpPr txBox="1">
              <a:spLocks noChangeArrowheads="1"/>
            </p:cNvSpPr>
            <p:nvPr/>
          </p:nvSpPr>
          <p:spPr bwMode="auto">
            <a:xfrm>
              <a:off x="28171" y="4943021"/>
              <a:ext cx="11874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Creación grupo de trabajo interno SVS</a:t>
              </a:r>
              <a:endParaRPr lang="es-ES" altLang="es-CL" sz="1400" dirty="0">
                <a:solidFill>
                  <a:srgbClr val="000000"/>
                </a:solidFill>
              </a:endParaRPr>
            </a:p>
          </p:txBody>
        </p:sp>
        <p:grpSp>
          <p:nvGrpSpPr>
            <p:cNvPr id="7" name="6 Grupo"/>
            <p:cNvGrpSpPr/>
            <p:nvPr/>
          </p:nvGrpSpPr>
          <p:grpSpPr>
            <a:xfrm>
              <a:off x="126623" y="2629764"/>
              <a:ext cx="8887270" cy="3893058"/>
              <a:chOff x="126623" y="2629764"/>
              <a:chExt cx="8887270" cy="3893058"/>
            </a:xfrm>
          </p:grpSpPr>
          <p:sp>
            <p:nvSpPr>
              <p:cNvPr id="8" name="Text Box 35"/>
              <p:cNvSpPr txBox="1">
                <a:spLocks noChangeArrowheads="1"/>
              </p:cNvSpPr>
              <p:nvPr/>
            </p:nvSpPr>
            <p:spPr bwMode="auto">
              <a:xfrm>
                <a:off x="7634989" y="4943021"/>
                <a:ext cx="1378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algn="r" eaLnBrk="1" hangingPunct="1">
                  <a:spcBef>
                    <a:spcPct val="0"/>
                  </a:spcBef>
                </a:pPr>
                <a:r>
                  <a:rPr lang="es-CL" altLang="es-CL" sz="1400" b="1" dirty="0">
                    <a:solidFill>
                      <a:srgbClr val="000000"/>
                    </a:solidFill>
                  </a:rPr>
                  <a:t>EEFF</a:t>
                </a:r>
              </a:p>
              <a:p>
                <a:pPr algn="r" eaLnBrk="1" hangingPunct="1">
                  <a:spcBef>
                    <a:spcPct val="0"/>
                  </a:spcBef>
                </a:pPr>
                <a:r>
                  <a:rPr lang="es-CL" altLang="es-CL" sz="1400" b="1" dirty="0">
                    <a:solidFill>
                      <a:srgbClr val="000000"/>
                    </a:solidFill>
                  </a:rPr>
                  <a:t>Comparativos</a:t>
                </a:r>
                <a:endParaRPr lang="es-ES" altLang="es-CL" sz="1400" b="1" dirty="0">
                  <a:solidFill>
                    <a:srgbClr val="000000"/>
                  </a:solidFill>
                </a:endParaRPr>
              </a:p>
            </p:txBody>
          </p:sp>
          <p:grpSp>
            <p:nvGrpSpPr>
              <p:cNvPr id="9" name="8 Grupo"/>
              <p:cNvGrpSpPr/>
              <p:nvPr/>
            </p:nvGrpSpPr>
            <p:grpSpPr>
              <a:xfrm>
                <a:off x="126623" y="2629764"/>
                <a:ext cx="8795531" cy="3893058"/>
                <a:chOff x="126623" y="2629764"/>
                <a:chExt cx="8795531" cy="3893058"/>
              </a:xfrm>
            </p:grpSpPr>
            <p:sp>
              <p:nvSpPr>
                <p:cNvPr id="10" name="Line 3"/>
                <p:cNvSpPr>
                  <a:spLocks noChangeShapeType="1"/>
                </p:cNvSpPr>
                <p:nvPr/>
              </p:nvSpPr>
              <p:spPr bwMode="auto">
                <a:xfrm>
                  <a:off x="126623" y="4220369"/>
                  <a:ext cx="8622091" cy="16668"/>
                </a:xfrm>
                <a:prstGeom prst="line">
                  <a:avLst/>
                </a:prstGeom>
                <a:noFill/>
                <a:ln w="152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1" name="Line 4"/>
                <p:cNvSpPr>
                  <a:spLocks noChangeShapeType="1"/>
                </p:cNvSpPr>
                <p:nvPr/>
              </p:nvSpPr>
              <p:spPr bwMode="auto">
                <a:xfrm>
                  <a:off x="466725" y="3860800"/>
                  <a:ext cx="0" cy="719138"/>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2" name="Text Box 5"/>
                <p:cNvSpPr txBox="1">
                  <a:spLocks noChangeArrowheads="1"/>
                </p:cNvSpPr>
                <p:nvPr/>
              </p:nvSpPr>
              <p:spPr bwMode="auto">
                <a:xfrm>
                  <a:off x="263525" y="4630738"/>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a:solidFill>
                        <a:srgbClr val="000000"/>
                      </a:solidFill>
                    </a:rPr>
                    <a:t>2007</a:t>
                  </a:r>
                  <a:endParaRPr lang="es-ES" altLang="es-CL" sz="1400">
                    <a:solidFill>
                      <a:srgbClr val="000000"/>
                    </a:solidFill>
                  </a:endParaRPr>
                </a:p>
              </p:txBody>
            </p:sp>
            <p:sp>
              <p:nvSpPr>
                <p:cNvPr id="13" name="Text Box 7"/>
                <p:cNvSpPr txBox="1">
                  <a:spLocks noChangeArrowheads="1"/>
                </p:cNvSpPr>
                <p:nvPr/>
              </p:nvSpPr>
              <p:spPr bwMode="auto">
                <a:xfrm>
                  <a:off x="1135760" y="4602389"/>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2008</a:t>
                  </a:r>
                  <a:endParaRPr lang="es-ES" altLang="es-CL" sz="1400" dirty="0">
                    <a:solidFill>
                      <a:srgbClr val="000000"/>
                    </a:solidFill>
                  </a:endParaRPr>
                </a:p>
              </p:txBody>
            </p:sp>
            <p:sp>
              <p:nvSpPr>
                <p:cNvPr id="14" name="Text Box 8"/>
                <p:cNvSpPr txBox="1">
                  <a:spLocks noChangeArrowheads="1"/>
                </p:cNvSpPr>
                <p:nvPr/>
              </p:nvSpPr>
              <p:spPr bwMode="auto">
                <a:xfrm>
                  <a:off x="1187499" y="4922384"/>
                  <a:ext cx="148790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Consultoría</a:t>
                  </a:r>
                </a:p>
                <a:p>
                  <a:pPr eaLnBrk="1" hangingPunct="1">
                    <a:spcBef>
                      <a:spcPct val="0"/>
                    </a:spcBef>
                  </a:pPr>
                  <a:r>
                    <a:rPr lang="es-CL" altLang="es-CL" sz="1400" dirty="0" smtClean="0">
                      <a:solidFill>
                        <a:srgbClr val="000000"/>
                      </a:solidFill>
                    </a:rPr>
                    <a:t>Especializada</a:t>
                  </a:r>
                </a:p>
                <a:p>
                  <a:pPr eaLnBrk="1" hangingPunct="1">
                    <a:spcBef>
                      <a:spcPct val="0"/>
                    </a:spcBef>
                  </a:pPr>
                  <a:endParaRPr lang="es-CL" altLang="es-CL" sz="1400" dirty="0">
                    <a:solidFill>
                      <a:srgbClr val="000000"/>
                    </a:solidFill>
                  </a:endParaRPr>
                </a:p>
                <a:p>
                  <a:pPr eaLnBrk="1" hangingPunct="1">
                    <a:spcBef>
                      <a:spcPct val="0"/>
                    </a:spcBef>
                  </a:pPr>
                  <a:r>
                    <a:rPr lang="es-CL" altLang="es-CL" sz="1400" dirty="0">
                      <a:solidFill>
                        <a:srgbClr val="000000"/>
                      </a:solidFill>
                    </a:rPr>
                    <a:t>Encuesta sobre </a:t>
                  </a:r>
                </a:p>
                <a:p>
                  <a:pPr eaLnBrk="1" hangingPunct="1">
                    <a:spcBef>
                      <a:spcPct val="0"/>
                    </a:spcBef>
                  </a:pPr>
                  <a:r>
                    <a:rPr lang="es-CL" altLang="es-CL" sz="1400" dirty="0">
                      <a:solidFill>
                        <a:srgbClr val="000000"/>
                      </a:solidFill>
                    </a:rPr>
                    <a:t>avances de </a:t>
                  </a:r>
                </a:p>
                <a:p>
                  <a:pPr eaLnBrk="1" hangingPunct="1">
                    <a:spcBef>
                      <a:spcPct val="0"/>
                    </a:spcBef>
                  </a:pPr>
                  <a:r>
                    <a:rPr lang="es-CL" altLang="es-CL" sz="1400" dirty="0">
                      <a:solidFill>
                        <a:srgbClr val="000000"/>
                      </a:solidFill>
                    </a:rPr>
                    <a:t>implementación </a:t>
                  </a:r>
                </a:p>
                <a:p>
                  <a:pPr eaLnBrk="1" hangingPunct="1">
                    <a:spcBef>
                      <a:spcPct val="0"/>
                    </a:spcBef>
                  </a:pPr>
                  <a:r>
                    <a:rPr lang="es-CL" altLang="es-CL" sz="1400" dirty="0" smtClean="0">
                      <a:solidFill>
                        <a:srgbClr val="000000"/>
                      </a:solidFill>
                    </a:rPr>
                    <a:t>IFRS</a:t>
                  </a:r>
                  <a:endParaRPr lang="es-ES" altLang="es-CL" sz="1400" dirty="0">
                    <a:solidFill>
                      <a:srgbClr val="000000"/>
                    </a:solidFill>
                  </a:endParaRPr>
                </a:p>
              </p:txBody>
            </p:sp>
            <p:sp>
              <p:nvSpPr>
                <p:cNvPr id="15" name="Line 9"/>
                <p:cNvSpPr>
                  <a:spLocks noChangeShapeType="1"/>
                </p:cNvSpPr>
                <p:nvPr/>
              </p:nvSpPr>
              <p:spPr bwMode="auto">
                <a:xfrm>
                  <a:off x="1403648" y="3878263"/>
                  <a:ext cx="0" cy="717550"/>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6" name="Line 11"/>
                <p:cNvSpPr>
                  <a:spLocks noChangeShapeType="1"/>
                </p:cNvSpPr>
                <p:nvPr/>
              </p:nvSpPr>
              <p:spPr bwMode="auto">
                <a:xfrm>
                  <a:off x="2730500" y="3916363"/>
                  <a:ext cx="0" cy="719137"/>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7" name="Line 12"/>
                <p:cNvSpPr>
                  <a:spLocks noChangeShapeType="1"/>
                </p:cNvSpPr>
                <p:nvPr/>
              </p:nvSpPr>
              <p:spPr bwMode="auto">
                <a:xfrm>
                  <a:off x="3884387" y="3861594"/>
                  <a:ext cx="0" cy="719138"/>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8" name="Text Box 16"/>
                <p:cNvSpPr txBox="1">
                  <a:spLocks noChangeArrowheads="1"/>
                </p:cNvSpPr>
                <p:nvPr/>
              </p:nvSpPr>
              <p:spPr bwMode="auto">
                <a:xfrm>
                  <a:off x="2317976" y="4628924"/>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01-2009</a:t>
                  </a:r>
                  <a:endParaRPr lang="es-ES" altLang="es-CL" sz="1400" dirty="0">
                    <a:solidFill>
                      <a:srgbClr val="000000"/>
                    </a:solidFill>
                  </a:endParaRPr>
                </a:p>
              </p:txBody>
            </p:sp>
            <p:sp>
              <p:nvSpPr>
                <p:cNvPr id="19" name="Text Box 17"/>
                <p:cNvSpPr txBox="1">
                  <a:spLocks noChangeArrowheads="1"/>
                </p:cNvSpPr>
                <p:nvPr/>
              </p:nvSpPr>
              <p:spPr bwMode="auto">
                <a:xfrm>
                  <a:off x="2098122" y="2705100"/>
                  <a:ext cx="1503363"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Creación Mesa </a:t>
                  </a:r>
                </a:p>
                <a:p>
                  <a:pPr eaLnBrk="1" hangingPunct="1">
                    <a:spcBef>
                      <a:spcPct val="0"/>
                    </a:spcBef>
                  </a:pPr>
                  <a:r>
                    <a:rPr lang="es-CL" altLang="es-CL" sz="1400" dirty="0">
                      <a:solidFill>
                        <a:srgbClr val="000000"/>
                      </a:solidFill>
                    </a:rPr>
                    <a:t>Trabajo conjunta</a:t>
                  </a:r>
                </a:p>
                <a:p>
                  <a:pPr eaLnBrk="1" hangingPunct="1">
                    <a:spcBef>
                      <a:spcPct val="0"/>
                    </a:spcBef>
                  </a:pPr>
                  <a:r>
                    <a:rPr lang="es-CL" altLang="es-CL" sz="1400" dirty="0">
                      <a:solidFill>
                        <a:srgbClr val="000000"/>
                      </a:solidFill>
                    </a:rPr>
                    <a:t>- Compañías</a:t>
                  </a:r>
                </a:p>
                <a:p>
                  <a:pPr eaLnBrk="1" hangingPunct="1">
                    <a:spcBef>
                      <a:spcPct val="0"/>
                    </a:spcBef>
                  </a:pPr>
                  <a:r>
                    <a:rPr lang="es-CL" altLang="es-CL" sz="1400" dirty="0">
                      <a:solidFill>
                        <a:srgbClr val="000000"/>
                      </a:solidFill>
                    </a:rPr>
                    <a:t>- Auditores Ext.</a:t>
                  </a:r>
                </a:p>
                <a:p>
                  <a:pPr eaLnBrk="1" hangingPunct="1">
                    <a:spcBef>
                      <a:spcPct val="0"/>
                    </a:spcBef>
                  </a:pPr>
                  <a:r>
                    <a:rPr lang="es-CL" altLang="es-CL" sz="1400" dirty="0">
                      <a:solidFill>
                        <a:srgbClr val="000000"/>
                      </a:solidFill>
                    </a:rPr>
                    <a:t>- SVS</a:t>
                  </a:r>
                  <a:endParaRPr lang="es-ES" altLang="es-CL" sz="1400" dirty="0">
                    <a:solidFill>
                      <a:srgbClr val="000000"/>
                    </a:solidFill>
                  </a:endParaRPr>
                </a:p>
              </p:txBody>
            </p:sp>
            <p:sp>
              <p:nvSpPr>
                <p:cNvPr id="20" name="Text Box 18"/>
                <p:cNvSpPr txBox="1">
                  <a:spLocks noChangeArrowheads="1"/>
                </p:cNvSpPr>
                <p:nvPr/>
              </p:nvSpPr>
              <p:spPr bwMode="auto">
                <a:xfrm>
                  <a:off x="3387953" y="4629150"/>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07-2009</a:t>
                  </a:r>
                  <a:endParaRPr lang="es-ES" altLang="es-CL" sz="1400" dirty="0">
                    <a:solidFill>
                      <a:srgbClr val="000000"/>
                    </a:solidFill>
                  </a:endParaRPr>
                </a:p>
              </p:txBody>
            </p:sp>
            <p:sp>
              <p:nvSpPr>
                <p:cNvPr id="21" name="Text Box 19"/>
                <p:cNvSpPr txBox="1">
                  <a:spLocks noChangeArrowheads="1"/>
                </p:cNvSpPr>
                <p:nvPr/>
              </p:nvSpPr>
              <p:spPr bwMode="auto">
                <a:xfrm>
                  <a:off x="3614738" y="2681724"/>
                  <a:ext cx="1574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n-US" altLang="es-CL" sz="1400" dirty="0" smtClean="0">
                      <a:solidFill>
                        <a:srgbClr val="000000"/>
                      </a:solidFill>
                    </a:rPr>
                    <a:t>Draft de IASB</a:t>
                  </a:r>
                </a:p>
                <a:p>
                  <a:pPr eaLnBrk="1" hangingPunct="1">
                    <a:spcBef>
                      <a:spcPct val="0"/>
                    </a:spcBef>
                  </a:pPr>
                  <a:r>
                    <a:rPr lang="en-US" altLang="es-CL" sz="1400" dirty="0" smtClean="0">
                      <a:solidFill>
                        <a:srgbClr val="000000"/>
                      </a:solidFill>
                    </a:rPr>
                    <a:t>“Financial</a:t>
                  </a:r>
                </a:p>
                <a:p>
                  <a:pPr eaLnBrk="1" hangingPunct="1">
                    <a:spcBef>
                      <a:spcPct val="0"/>
                    </a:spcBef>
                  </a:pPr>
                  <a:r>
                    <a:rPr lang="en-US" altLang="es-CL" sz="1400" dirty="0" smtClean="0">
                      <a:solidFill>
                        <a:srgbClr val="000000"/>
                      </a:solidFill>
                    </a:rPr>
                    <a:t>Instrument:</a:t>
                  </a:r>
                </a:p>
                <a:p>
                  <a:pPr eaLnBrk="1" hangingPunct="1">
                    <a:spcBef>
                      <a:spcPct val="0"/>
                    </a:spcBef>
                  </a:pPr>
                  <a:r>
                    <a:rPr lang="en-US" altLang="es-CL" sz="1400" dirty="0" smtClean="0">
                      <a:solidFill>
                        <a:srgbClr val="000000"/>
                      </a:solidFill>
                    </a:rPr>
                    <a:t>Classification and</a:t>
                  </a:r>
                </a:p>
                <a:p>
                  <a:pPr eaLnBrk="1" hangingPunct="1">
                    <a:spcBef>
                      <a:spcPct val="0"/>
                    </a:spcBef>
                  </a:pPr>
                  <a:r>
                    <a:rPr lang="en-US" altLang="es-CL" sz="1400" dirty="0" smtClean="0">
                      <a:solidFill>
                        <a:srgbClr val="000000"/>
                      </a:solidFill>
                    </a:rPr>
                    <a:t>Measurement”</a:t>
                  </a:r>
                  <a:endParaRPr lang="en-US" altLang="es-CL" sz="1400" dirty="0">
                    <a:solidFill>
                      <a:srgbClr val="000000"/>
                    </a:solidFill>
                  </a:endParaRPr>
                </a:p>
              </p:txBody>
            </p:sp>
            <p:sp>
              <p:nvSpPr>
                <p:cNvPr id="22" name="Text Box 21"/>
                <p:cNvSpPr txBox="1">
                  <a:spLocks noChangeArrowheads="1"/>
                </p:cNvSpPr>
                <p:nvPr/>
              </p:nvSpPr>
              <p:spPr bwMode="auto">
                <a:xfrm>
                  <a:off x="3959311" y="4911045"/>
                  <a:ext cx="143968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algn="ctr" eaLnBrk="1" hangingPunct="1">
                    <a:spcBef>
                      <a:spcPct val="0"/>
                    </a:spcBef>
                  </a:pPr>
                  <a:r>
                    <a:rPr lang="es-CL" altLang="es-CL" sz="1400" dirty="0">
                      <a:solidFill>
                        <a:srgbClr val="000000"/>
                      </a:solidFill>
                    </a:rPr>
                    <a:t>Consultoría</a:t>
                  </a:r>
                </a:p>
                <a:p>
                  <a:pPr algn="ctr" eaLnBrk="1" hangingPunct="1">
                    <a:spcBef>
                      <a:spcPct val="0"/>
                    </a:spcBef>
                  </a:pPr>
                  <a:r>
                    <a:rPr lang="es-CL" altLang="es-CL" sz="1400" dirty="0">
                      <a:solidFill>
                        <a:srgbClr val="000000"/>
                      </a:solidFill>
                    </a:rPr>
                    <a:t>Actualización </a:t>
                  </a:r>
                </a:p>
                <a:p>
                  <a:pPr algn="ctr" eaLnBrk="1" hangingPunct="1">
                    <a:spcBef>
                      <a:spcPct val="0"/>
                    </a:spcBef>
                  </a:pPr>
                  <a:r>
                    <a:rPr lang="es-CL" altLang="es-CL" sz="1400" dirty="0" smtClean="0">
                      <a:solidFill>
                        <a:srgbClr val="000000"/>
                      </a:solidFill>
                    </a:rPr>
                    <a:t>RT (2009-2010)</a:t>
                  </a:r>
                  <a:endParaRPr lang="es-ES" altLang="es-CL" sz="1400" dirty="0">
                    <a:solidFill>
                      <a:srgbClr val="000000"/>
                    </a:solidFill>
                  </a:endParaRPr>
                </a:p>
              </p:txBody>
            </p:sp>
            <p:sp>
              <p:nvSpPr>
                <p:cNvPr id="23" name="Text Box 24"/>
                <p:cNvSpPr txBox="1">
                  <a:spLocks noChangeArrowheads="1"/>
                </p:cNvSpPr>
                <p:nvPr/>
              </p:nvSpPr>
              <p:spPr bwMode="auto">
                <a:xfrm>
                  <a:off x="7103066" y="2740441"/>
                  <a:ext cx="15279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Implementación</a:t>
                  </a:r>
                </a:p>
                <a:p>
                  <a:pPr eaLnBrk="1" hangingPunct="1">
                    <a:spcBef>
                      <a:spcPct val="0"/>
                    </a:spcBef>
                  </a:pPr>
                  <a:r>
                    <a:rPr lang="es-CL" altLang="es-CL" sz="1400" dirty="0">
                      <a:solidFill>
                        <a:srgbClr val="000000"/>
                      </a:solidFill>
                    </a:rPr>
                    <a:t>IFRS en seguros</a:t>
                  </a:r>
                </a:p>
                <a:p>
                  <a:pPr eaLnBrk="1" hangingPunct="1">
                    <a:spcBef>
                      <a:spcPct val="0"/>
                    </a:spcBef>
                  </a:pPr>
                  <a:r>
                    <a:rPr lang="es-CL" altLang="es-CL" sz="1400" b="1" dirty="0">
                      <a:solidFill>
                        <a:srgbClr val="000000"/>
                      </a:solidFill>
                    </a:rPr>
                    <a:t>EEFF no </a:t>
                  </a:r>
                </a:p>
                <a:p>
                  <a:pPr eaLnBrk="1" hangingPunct="1">
                    <a:spcBef>
                      <a:spcPct val="0"/>
                    </a:spcBef>
                  </a:pPr>
                  <a:r>
                    <a:rPr lang="es-CL" altLang="es-CL" sz="1400" b="1" dirty="0">
                      <a:solidFill>
                        <a:srgbClr val="000000"/>
                      </a:solidFill>
                    </a:rPr>
                    <a:t>comparativos</a:t>
                  </a:r>
                  <a:endParaRPr lang="es-ES" altLang="es-CL" sz="1400" b="1" dirty="0">
                    <a:solidFill>
                      <a:srgbClr val="000000"/>
                    </a:solidFill>
                  </a:endParaRPr>
                </a:p>
              </p:txBody>
            </p:sp>
            <p:sp>
              <p:nvSpPr>
                <p:cNvPr id="24" name="Line 25"/>
                <p:cNvSpPr>
                  <a:spLocks noChangeShapeType="1"/>
                </p:cNvSpPr>
                <p:nvPr/>
              </p:nvSpPr>
              <p:spPr bwMode="auto">
                <a:xfrm>
                  <a:off x="6131153" y="3764869"/>
                  <a:ext cx="0" cy="719138"/>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5" name="Text Box 26"/>
                <p:cNvSpPr txBox="1">
                  <a:spLocks noChangeArrowheads="1"/>
                </p:cNvSpPr>
                <p:nvPr/>
              </p:nvSpPr>
              <p:spPr bwMode="auto">
                <a:xfrm>
                  <a:off x="5791541" y="4573814"/>
                  <a:ext cx="569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2011</a:t>
                  </a:r>
                  <a:endParaRPr lang="es-ES" altLang="es-CL" sz="1400" dirty="0">
                    <a:solidFill>
                      <a:srgbClr val="000000"/>
                    </a:solidFill>
                  </a:endParaRPr>
                </a:p>
              </p:txBody>
            </p:sp>
            <p:sp>
              <p:nvSpPr>
                <p:cNvPr id="26" name="Text Box 27"/>
                <p:cNvSpPr txBox="1">
                  <a:spLocks noChangeArrowheads="1"/>
                </p:cNvSpPr>
                <p:nvPr/>
              </p:nvSpPr>
              <p:spPr bwMode="auto">
                <a:xfrm>
                  <a:off x="5656175" y="4971256"/>
                  <a:ext cx="150714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b="1" dirty="0"/>
                    <a:t>Marcha Blanca:</a:t>
                  </a:r>
                </a:p>
                <a:p>
                  <a:pPr eaLnBrk="1" hangingPunct="1">
                    <a:spcBef>
                      <a:spcPct val="0"/>
                    </a:spcBef>
                  </a:pPr>
                  <a:r>
                    <a:rPr lang="es-CL" altLang="es-CL" sz="1400" dirty="0"/>
                    <a:t>31.12.2011</a:t>
                  </a:r>
                </a:p>
                <a:p>
                  <a:pPr eaLnBrk="1" hangingPunct="1">
                    <a:spcBef>
                      <a:spcPct val="0"/>
                    </a:spcBef>
                  </a:pPr>
                  <a:r>
                    <a:rPr lang="es-CL" altLang="es-CL" sz="1400" dirty="0"/>
                    <a:t>Sólo ESF</a:t>
                  </a:r>
                  <a:endParaRPr lang="es-ES" altLang="es-CL" sz="1400" dirty="0"/>
                </a:p>
              </p:txBody>
            </p:sp>
            <p:sp>
              <p:nvSpPr>
                <p:cNvPr id="27" name="Text Box 28"/>
                <p:cNvSpPr txBox="1">
                  <a:spLocks noChangeArrowheads="1"/>
                </p:cNvSpPr>
                <p:nvPr/>
              </p:nvSpPr>
              <p:spPr bwMode="auto">
                <a:xfrm>
                  <a:off x="5636381" y="2629764"/>
                  <a:ext cx="173831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Emisión estándares SVS, </a:t>
                  </a:r>
                </a:p>
                <a:p>
                  <a:pPr eaLnBrk="1" hangingPunct="1">
                    <a:spcBef>
                      <a:spcPct val="0"/>
                    </a:spcBef>
                  </a:pPr>
                  <a:r>
                    <a:rPr lang="es-CL" altLang="es-CL" sz="1400" dirty="0">
                      <a:solidFill>
                        <a:srgbClr val="000000"/>
                      </a:solidFill>
                    </a:rPr>
                    <a:t>con criterios</a:t>
                  </a:r>
                </a:p>
                <a:p>
                  <a:pPr eaLnBrk="1" hangingPunct="1">
                    <a:spcBef>
                      <a:spcPct val="0"/>
                    </a:spcBef>
                  </a:pPr>
                  <a:r>
                    <a:rPr lang="es-CL" altLang="es-CL" sz="1400" dirty="0">
                      <a:solidFill>
                        <a:srgbClr val="000000"/>
                      </a:solidFill>
                    </a:rPr>
                    <a:t>de aplicación y normas</a:t>
                  </a:r>
                  <a:endParaRPr lang="es-ES" altLang="es-CL" sz="1400" dirty="0">
                    <a:solidFill>
                      <a:srgbClr val="000000"/>
                    </a:solidFill>
                  </a:endParaRPr>
                </a:p>
              </p:txBody>
            </p:sp>
            <p:sp>
              <p:nvSpPr>
                <p:cNvPr id="28" name="Line 29"/>
                <p:cNvSpPr>
                  <a:spLocks noChangeShapeType="1"/>
                </p:cNvSpPr>
                <p:nvPr/>
              </p:nvSpPr>
              <p:spPr bwMode="auto">
                <a:xfrm>
                  <a:off x="7452320" y="3756480"/>
                  <a:ext cx="0" cy="720725"/>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9" name="Text Box 31"/>
                <p:cNvSpPr txBox="1">
                  <a:spLocks noChangeArrowheads="1"/>
                </p:cNvSpPr>
                <p:nvPr/>
              </p:nvSpPr>
              <p:spPr bwMode="auto">
                <a:xfrm>
                  <a:off x="1546225" y="4083050"/>
                  <a:ext cx="172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CRISIS MUNDIAL</a:t>
                  </a:r>
                  <a:endParaRPr lang="es-ES" altLang="es-CL" sz="1400" dirty="0">
                    <a:solidFill>
                      <a:srgbClr val="000000"/>
                    </a:solidFill>
                  </a:endParaRPr>
                </a:p>
              </p:txBody>
            </p:sp>
            <p:sp>
              <p:nvSpPr>
                <p:cNvPr id="30" name="Line 32"/>
                <p:cNvSpPr>
                  <a:spLocks noChangeShapeType="1"/>
                </p:cNvSpPr>
                <p:nvPr/>
              </p:nvSpPr>
              <p:spPr bwMode="auto">
                <a:xfrm>
                  <a:off x="4997450" y="3860800"/>
                  <a:ext cx="0" cy="719138"/>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31" name="Text Box 33"/>
                <p:cNvSpPr txBox="1">
                  <a:spLocks noChangeArrowheads="1"/>
                </p:cNvSpPr>
                <p:nvPr/>
              </p:nvSpPr>
              <p:spPr bwMode="auto">
                <a:xfrm>
                  <a:off x="4726389" y="4623708"/>
                  <a:ext cx="5822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smtClean="0">
                      <a:solidFill>
                        <a:srgbClr val="000000"/>
                      </a:solidFill>
                    </a:rPr>
                    <a:t>2010</a:t>
                  </a:r>
                  <a:endParaRPr lang="es-ES" altLang="es-CL" sz="1400" dirty="0">
                    <a:solidFill>
                      <a:srgbClr val="000000"/>
                    </a:solidFill>
                  </a:endParaRPr>
                </a:p>
              </p:txBody>
            </p:sp>
            <p:sp>
              <p:nvSpPr>
                <p:cNvPr id="32" name="Text Box 36"/>
                <p:cNvSpPr txBox="1">
                  <a:spLocks noChangeArrowheads="1"/>
                </p:cNvSpPr>
                <p:nvPr/>
              </p:nvSpPr>
              <p:spPr bwMode="auto">
                <a:xfrm>
                  <a:off x="4464050" y="4068763"/>
                  <a:ext cx="172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a:solidFill>
                        <a:srgbClr val="000000"/>
                      </a:solidFill>
                    </a:rPr>
                    <a:t> TERREMOTO</a:t>
                  </a:r>
                  <a:endParaRPr lang="es-ES" altLang="es-CL" sz="1400" dirty="0">
                    <a:solidFill>
                      <a:srgbClr val="000000"/>
                    </a:solidFill>
                  </a:endParaRPr>
                </a:p>
              </p:txBody>
            </p:sp>
            <p:sp>
              <p:nvSpPr>
                <p:cNvPr id="33" name="Line 26"/>
                <p:cNvSpPr>
                  <a:spLocks noChangeShapeType="1"/>
                </p:cNvSpPr>
                <p:nvPr/>
              </p:nvSpPr>
              <p:spPr bwMode="auto">
                <a:xfrm>
                  <a:off x="8748713" y="3789363"/>
                  <a:ext cx="0" cy="719137"/>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34" name="Text Box 26"/>
                <p:cNvSpPr txBox="1">
                  <a:spLocks noChangeArrowheads="1"/>
                </p:cNvSpPr>
                <p:nvPr/>
              </p:nvSpPr>
              <p:spPr bwMode="auto">
                <a:xfrm>
                  <a:off x="7099364" y="4588669"/>
                  <a:ext cx="5822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smtClean="0">
                      <a:solidFill>
                        <a:srgbClr val="000000"/>
                      </a:solidFill>
                    </a:rPr>
                    <a:t>2012</a:t>
                  </a:r>
                  <a:endParaRPr lang="es-ES" altLang="es-CL" sz="1400" dirty="0">
                    <a:solidFill>
                      <a:srgbClr val="000000"/>
                    </a:solidFill>
                  </a:endParaRPr>
                </a:p>
              </p:txBody>
            </p:sp>
            <p:sp>
              <p:nvSpPr>
                <p:cNvPr id="35" name="Text Box 26"/>
                <p:cNvSpPr txBox="1">
                  <a:spLocks noChangeArrowheads="1"/>
                </p:cNvSpPr>
                <p:nvPr/>
              </p:nvSpPr>
              <p:spPr bwMode="auto">
                <a:xfrm>
                  <a:off x="8339943" y="4614607"/>
                  <a:ext cx="5822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6pPr>
                  <a:lvl7pPr marL="29718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7pPr>
                  <a:lvl8pPr marL="34290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8pPr>
                  <a:lvl9pPr marL="3886200" indent="-228600" algn="just" eaLnBrk="0" fontAlgn="base" hangingPunct="0">
                    <a:spcBef>
                      <a:spcPct val="20000"/>
                    </a:spcBef>
                    <a:spcAft>
                      <a:spcPct val="0"/>
                    </a:spcAft>
                    <a:buClr>
                      <a:srgbClr val="CC9900"/>
                    </a:buClr>
                    <a:buFont typeface="Wingdings" pitchFamily="2" charset="2"/>
                    <a:defRPr sz="2000">
                      <a:solidFill>
                        <a:schemeClr val="tx1"/>
                      </a:solidFill>
                      <a:latin typeface="Arial" charset="0"/>
                    </a:defRPr>
                  </a:lvl9pPr>
                </a:lstStyle>
                <a:p>
                  <a:pPr eaLnBrk="1" hangingPunct="1">
                    <a:spcBef>
                      <a:spcPct val="0"/>
                    </a:spcBef>
                  </a:pPr>
                  <a:r>
                    <a:rPr lang="es-CL" altLang="es-CL" sz="1400" dirty="0" smtClean="0">
                      <a:solidFill>
                        <a:srgbClr val="000000"/>
                      </a:solidFill>
                    </a:rPr>
                    <a:t>2013</a:t>
                  </a:r>
                  <a:endParaRPr lang="es-ES" altLang="es-CL" sz="1400" dirty="0">
                    <a:solidFill>
                      <a:srgbClr val="000000"/>
                    </a:solidFill>
                  </a:endParaRPr>
                </a:p>
              </p:txBody>
            </p:sp>
          </p:grpSp>
        </p:grpSp>
      </p:grpSp>
    </p:spTree>
    <p:extLst>
      <p:ext uri="{BB962C8B-B14F-4D97-AF65-F5344CB8AC3E}">
        <p14:creationId xmlns:p14="http://schemas.microsoft.com/office/powerpoint/2010/main" val="299671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247685" y="397113"/>
            <a:ext cx="8713788"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pPr>
            <a:r>
              <a:rPr lang="es-CL" sz="2000" b="1" dirty="0" smtClean="0">
                <a:solidFill>
                  <a:srgbClr val="0000CC"/>
                </a:solidFill>
                <a:latin typeface="+mj-lt"/>
              </a:rPr>
              <a:t>Ventajas de implementar IFRS</a:t>
            </a:r>
            <a:r>
              <a:rPr lang="es-CL" sz="2000" dirty="0" smtClean="0">
                <a:solidFill>
                  <a:srgbClr val="0000CC"/>
                </a:solidFill>
                <a:latin typeface="+mj-lt"/>
              </a:rPr>
              <a:t>:</a:t>
            </a:r>
          </a:p>
          <a:p>
            <a:pPr marL="0" lvl="1" indent="0" algn="just" eaLnBrk="1" hangingPunct="1">
              <a:spcBef>
                <a:spcPct val="0"/>
              </a:spcBef>
              <a:buClr>
                <a:srgbClr val="FFC000"/>
              </a:buClr>
              <a:buSzPct val="130000"/>
              <a:buNone/>
            </a:pPr>
            <a:endParaRPr lang="es-CL" sz="8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 </a:t>
            </a:r>
            <a:r>
              <a:rPr lang="es-ES_tradnl" altLang="es-CL" sz="2000" dirty="0">
                <a:solidFill>
                  <a:srgbClr val="0000CC"/>
                </a:solidFill>
                <a:latin typeface="+mj-lt"/>
              </a:rPr>
              <a:t>Aumenta la calidad y comparabilidad de la información financiera a nivel </a:t>
            </a:r>
            <a:r>
              <a:rPr lang="es-ES_tradnl" altLang="es-CL" sz="2000" dirty="0" smtClean="0">
                <a:solidFill>
                  <a:srgbClr val="0000CC"/>
                </a:solidFill>
                <a:latin typeface="+mj-lt"/>
              </a:rPr>
              <a:t>internacional.</a:t>
            </a:r>
          </a:p>
          <a:p>
            <a:pPr marL="0" lvl="1" indent="0" algn="just" eaLnBrk="1" hangingPunct="1">
              <a:spcBef>
                <a:spcPct val="0"/>
              </a:spcBef>
              <a:buClr>
                <a:srgbClr val="FFC000"/>
              </a:buClr>
              <a:buSzPct val="130000"/>
              <a:buNone/>
            </a:pPr>
            <a:endParaRPr lang="es-ES_tradnl" altLang="es-CL" sz="8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ES_tradnl" altLang="es-CL" sz="2000" dirty="0" smtClean="0">
                <a:solidFill>
                  <a:srgbClr val="0000CC"/>
                </a:solidFill>
                <a:latin typeface="+mj-lt"/>
              </a:rPr>
              <a:t>Disminuye </a:t>
            </a:r>
            <a:r>
              <a:rPr lang="es-ES_tradnl" altLang="es-CL" sz="2000" dirty="0">
                <a:solidFill>
                  <a:srgbClr val="0000CC"/>
                </a:solidFill>
                <a:latin typeface="+mj-lt"/>
              </a:rPr>
              <a:t>barreras al flujo de </a:t>
            </a:r>
            <a:r>
              <a:rPr lang="es-ES_tradnl" altLang="es-CL" sz="2000" dirty="0" smtClean="0">
                <a:solidFill>
                  <a:srgbClr val="0000CC"/>
                </a:solidFill>
                <a:latin typeface="+mj-lt"/>
              </a:rPr>
              <a:t>capitales.</a:t>
            </a:r>
            <a:endParaRPr lang="es-ES_tradnl" alt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ES_tradnl" altLang="es-CL" sz="8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ES_tradnl" altLang="es-CL" sz="2000" dirty="0" smtClean="0">
                <a:solidFill>
                  <a:srgbClr val="0000CC"/>
                </a:solidFill>
                <a:latin typeface="+mj-lt"/>
              </a:rPr>
              <a:t>Facilita </a:t>
            </a:r>
            <a:r>
              <a:rPr lang="es-ES_tradnl" altLang="es-CL" sz="2000" dirty="0">
                <a:solidFill>
                  <a:srgbClr val="0000CC"/>
                </a:solidFill>
                <a:latin typeface="+mj-lt"/>
              </a:rPr>
              <a:t>proceso de consolidación de la información de grupos </a:t>
            </a:r>
            <a:r>
              <a:rPr lang="es-ES_tradnl" altLang="es-CL" sz="2000" dirty="0" smtClean="0">
                <a:solidFill>
                  <a:srgbClr val="0000CC"/>
                </a:solidFill>
                <a:latin typeface="+mj-lt"/>
              </a:rPr>
              <a:t>multinacionales.</a:t>
            </a:r>
          </a:p>
          <a:p>
            <a:pPr marL="285750" lvl="1" algn="just" eaLnBrk="1" hangingPunct="1">
              <a:spcBef>
                <a:spcPct val="0"/>
              </a:spcBef>
              <a:buClr>
                <a:srgbClr val="FFC000"/>
              </a:buClr>
              <a:buSzPct val="130000"/>
              <a:buFont typeface="Wingdings" pitchFamily="2" charset="2"/>
              <a:buChar char="§"/>
            </a:pPr>
            <a:endParaRPr lang="es-ES_tradnl" altLang="es-CL" sz="20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ES_tradnl" altLang="es-CL" sz="2000"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ES_tradnl" altLang="es-CL" sz="2000" dirty="0" smtClean="0">
              <a:solidFill>
                <a:srgbClr val="0000CC"/>
              </a:solidFill>
              <a:latin typeface="+mj-lt"/>
            </a:endParaRPr>
          </a:p>
          <a:p>
            <a:pPr marL="0" lvl="1" indent="0" algn="just" eaLnBrk="1" hangingPunct="1">
              <a:spcBef>
                <a:spcPct val="0"/>
              </a:spcBef>
              <a:buClr>
                <a:srgbClr val="FFC000"/>
              </a:buClr>
              <a:buSzPct val="130000"/>
              <a:buNone/>
            </a:pPr>
            <a:r>
              <a:rPr lang="es-ES_tradnl" altLang="es-CL" sz="2000" b="1" dirty="0">
                <a:solidFill>
                  <a:srgbClr val="0000CC"/>
                </a:solidFill>
                <a:latin typeface="+mj-lt"/>
              </a:rPr>
              <a:t>P</a:t>
            </a:r>
            <a:r>
              <a:rPr lang="es-ES_tradnl" altLang="es-CL" sz="2000" b="1" dirty="0" smtClean="0">
                <a:solidFill>
                  <a:srgbClr val="0000CC"/>
                </a:solidFill>
                <a:latin typeface="+mj-lt"/>
              </a:rPr>
              <a:t>rincipales excepciones</a:t>
            </a:r>
            <a:r>
              <a:rPr lang="es-ES_tradnl" altLang="es-CL" sz="2000" dirty="0" smtClean="0">
                <a:solidFill>
                  <a:srgbClr val="0000CC"/>
                </a:solidFill>
                <a:latin typeface="+mj-lt"/>
              </a:rPr>
              <a:t>:</a:t>
            </a:r>
            <a:endParaRPr lang="es-ES_tradnl" alt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ES_tradnl" altLang="es-CL" sz="14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Mantención </a:t>
            </a:r>
            <a:r>
              <a:rPr lang="es-CL" sz="2000" dirty="0">
                <a:solidFill>
                  <a:srgbClr val="0000CC"/>
                </a:solidFill>
                <a:latin typeface="+mj-lt"/>
              </a:rPr>
              <a:t>de la gradualidad </a:t>
            </a:r>
            <a:r>
              <a:rPr lang="es-CL" sz="2000" dirty="0" smtClean="0">
                <a:solidFill>
                  <a:srgbClr val="0000CC"/>
                </a:solidFill>
                <a:latin typeface="+mj-lt"/>
              </a:rPr>
              <a:t>de </a:t>
            </a:r>
            <a:r>
              <a:rPr lang="es-CL" sz="2000" dirty="0">
                <a:solidFill>
                  <a:srgbClr val="0000CC"/>
                </a:solidFill>
                <a:latin typeface="+mj-lt"/>
              </a:rPr>
              <a:t>las tablas de mortalidad RV-2004, B-2006 y </a:t>
            </a:r>
            <a:r>
              <a:rPr lang="es-CL" sz="2000" dirty="0" smtClean="0">
                <a:solidFill>
                  <a:srgbClr val="0000CC"/>
                </a:solidFill>
                <a:latin typeface="+mj-lt"/>
              </a:rPr>
              <a:t>MI-2006. </a:t>
            </a:r>
          </a:p>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Valoración de inversiones inmobiliarias.</a:t>
            </a:r>
          </a:p>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Provisiones de Primas por cobrar, Préstamos y Siniestros a Cobrar a Reaseguradores.</a:t>
            </a:r>
          </a:p>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EEFF intermedios no consolidados.</a:t>
            </a:r>
            <a:endParaRPr 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p:txBody>
      </p:sp>
    </p:spTree>
    <p:extLst>
      <p:ext uri="{BB962C8B-B14F-4D97-AF65-F5344CB8AC3E}">
        <p14:creationId xmlns:p14="http://schemas.microsoft.com/office/powerpoint/2010/main" val="33487171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381157" y="188640"/>
            <a:ext cx="8352928" cy="69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altLang="es-CL" sz="2000" b="1" dirty="0" smtClean="0">
                <a:solidFill>
                  <a:srgbClr val="0000CC"/>
                </a:solidFill>
                <a:latin typeface="+mj-lt"/>
              </a:rPr>
              <a:t>Principales </a:t>
            </a:r>
            <a:r>
              <a:rPr lang="es-CL" altLang="es-CL" sz="2000" b="1" dirty="0">
                <a:solidFill>
                  <a:srgbClr val="0000CC"/>
                </a:solidFill>
                <a:latin typeface="+mj-lt"/>
              </a:rPr>
              <a:t>normas emitidas</a:t>
            </a:r>
            <a:r>
              <a:rPr lang="es-CL" altLang="es-CL" sz="2000" b="1" dirty="0" smtClean="0">
                <a:solidFill>
                  <a:srgbClr val="0000CC"/>
                </a:solidFill>
                <a:latin typeface="+mj-lt"/>
              </a:rPr>
              <a:t>:</a:t>
            </a:r>
          </a:p>
          <a:p>
            <a:pPr marL="914400" lvl="2" indent="0" algn="just" eaLnBrk="1" hangingPunct="1">
              <a:buNone/>
            </a:pPr>
            <a:endParaRPr lang="es-CL" altLang="es-CL" sz="2000" b="1" dirty="0" smtClean="0">
              <a:solidFill>
                <a:srgbClr val="0000CC"/>
              </a:solidFill>
              <a:latin typeface="+mj-lt"/>
            </a:endParaRPr>
          </a:p>
          <a:p>
            <a:pPr marL="914400" lvl="2" indent="0" algn="just" eaLnBrk="1" hangingPunct="1">
              <a:buNone/>
            </a:pPr>
            <a:r>
              <a:rPr lang="es-CL" altLang="es-CL" sz="2000" b="1" u="sng" dirty="0" smtClean="0">
                <a:solidFill>
                  <a:srgbClr val="0000CC"/>
                </a:solidFill>
                <a:latin typeface="+mj-lt"/>
              </a:rPr>
              <a:t>Reservas </a:t>
            </a:r>
            <a:r>
              <a:rPr lang="es-CL" altLang="es-CL" sz="2000" b="1" u="sng" dirty="0">
                <a:solidFill>
                  <a:srgbClr val="0000CC"/>
                </a:solidFill>
                <a:latin typeface="+mj-lt"/>
              </a:rPr>
              <a:t>Técnicas</a:t>
            </a:r>
            <a:r>
              <a:rPr lang="es-CL" altLang="es-CL" sz="2000" b="1" u="sng" dirty="0" smtClean="0">
                <a:solidFill>
                  <a:srgbClr val="0000CC"/>
                </a:solidFill>
                <a:latin typeface="+mj-lt"/>
              </a:rPr>
              <a:t>:</a:t>
            </a:r>
          </a:p>
          <a:p>
            <a:pPr marL="0" lvl="1" algn="just">
              <a:spcBef>
                <a:spcPct val="0"/>
              </a:spcBef>
              <a:buClr>
                <a:srgbClr val="FFC000"/>
              </a:buClr>
              <a:buSzPct val="130000"/>
              <a:defRPr/>
            </a:pPr>
            <a:endParaRPr lang="es-CL" sz="1000" dirty="0">
              <a:solidFill>
                <a:srgbClr val="0000CC"/>
              </a:solidFill>
            </a:endParaRPr>
          </a:p>
          <a:p>
            <a:pPr lvl="2" indent="-342900" algn="just">
              <a:buClr>
                <a:srgbClr val="FFC000"/>
              </a:buClr>
              <a:buFont typeface="Arial" pitchFamily="34" charset="0"/>
              <a:buChar char="•"/>
              <a:defRPr/>
            </a:pPr>
            <a:r>
              <a:rPr lang="es-CL" altLang="es-CL" sz="2000" b="1" dirty="0" smtClean="0">
                <a:solidFill>
                  <a:srgbClr val="0000CC"/>
                </a:solidFill>
                <a:latin typeface="+mj-lt"/>
              </a:rPr>
              <a:t>RT </a:t>
            </a:r>
            <a:r>
              <a:rPr lang="es-CL" altLang="es-CL" sz="2000" b="1" dirty="0">
                <a:solidFill>
                  <a:srgbClr val="0000CC"/>
                </a:solidFill>
                <a:latin typeface="+mj-lt"/>
              </a:rPr>
              <a:t>RV y SIS bajo IFRS </a:t>
            </a:r>
            <a:r>
              <a:rPr lang="es-CL" altLang="es-CL" sz="2000" dirty="0">
                <a:solidFill>
                  <a:srgbClr val="0000CC"/>
                </a:solidFill>
                <a:latin typeface="+mj-lt"/>
              </a:rPr>
              <a:t>- NCG 318 del </a:t>
            </a:r>
            <a:r>
              <a:rPr lang="es-CL" altLang="es-CL" sz="2000" dirty="0" smtClean="0">
                <a:solidFill>
                  <a:srgbClr val="0000CC"/>
                </a:solidFill>
                <a:latin typeface="+mj-lt"/>
              </a:rPr>
              <a:t>01.08.2011</a:t>
            </a:r>
          </a:p>
          <a:p>
            <a:pPr lvl="2" indent="-342900" algn="just">
              <a:buClr>
                <a:srgbClr val="FFC000"/>
              </a:buClr>
              <a:buFont typeface="Arial" pitchFamily="34" charset="0"/>
              <a:buChar char="•"/>
              <a:defRPr/>
            </a:pPr>
            <a:r>
              <a:rPr lang="es-CL" altLang="es-CL" sz="2000" b="1" dirty="0" smtClean="0">
                <a:solidFill>
                  <a:srgbClr val="0000CC"/>
                </a:solidFill>
                <a:latin typeface="+mj-lt"/>
              </a:rPr>
              <a:t>RT </a:t>
            </a:r>
            <a:r>
              <a:rPr lang="es-CL" altLang="es-CL" sz="2000" b="1" dirty="0">
                <a:solidFill>
                  <a:srgbClr val="0000CC"/>
                </a:solidFill>
                <a:latin typeface="+mj-lt"/>
              </a:rPr>
              <a:t>bajo IFRS </a:t>
            </a:r>
            <a:r>
              <a:rPr lang="es-CL" altLang="es-CL" sz="2000" dirty="0">
                <a:solidFill>
                  <a:srgbClr val="0000CC"/>
                </a:solidFill>
                <a:latin typeface="+mj-lt"/>
              </a:rPr>
              <a:t>- NCG 306 modificada por NCG 320 del </a:t>
            </a:r>
            <a:r>
              <a:rPr lang="es-CL" altLang="es-CL" sz="2000" dirty="0" smtClean="0">
                <a:solidFill>
                  <a:srgbClr val="0000CC"/>
                </a:solidFill>
                <a:latin typeface="+mj-lt"/>
              </a:rPr>
              <a:t>01.09.2011</a:t>
            </a:r>
          </a:p>
          <a:p>
            <a:pPr lvl="2" indent="-342900" algn="just">
              <a:buClr>
                <a:srgbClr val="FFC000"/>
              </a:buClr>
              <a:buFont typeface="Arial" pitchFamily="34" charset="0"/>
              <a:buChar char="•"/>
              <a:defRPr/>
            </a:pPr>
            <a:r>
              <a:rPr lang="es-CL" altLang="es-CL" sz="2000" b="1" dirty="0" smtClean="0">
                <a:solidFill>
                  <a:srgbClr val="0000CC"/>
                </a:solidFill>
                <a:latin typeface="+mj-lt"/>
              </a:rPr>
              <a:t>Suficiencia </a:t>
            </a:r>
            <a:r>
              <a:rPr lang="es-CL" altLang="es-CL" sz="2000" b="1" dirty="0">
                <a:solidFill>
                  <a:srgbClr val="0000CC"/>
                </a:solidFill>
                <a:latin typeface="+mj-lt"/>
              </a:rPr>
              <a:t>de primas y reserva adicional SIS </a:t>
            </a:r>
            <a:r>
              <a:rPr lang="es-CL" altLang="es-CL" sz="2000" dirty="0">
                <a:solidFill>
                  <a:srgbClr val="0000CC"/>
                </a:solidFill>
                <a:latin typeface="+mj-lt"/>
              </a:rPr>
              <a:t>- NCG 319 del 01.09.2011</a:t>
            </a:r>
          </a:p>
          <a:p>
            <a:pPr lvl="2" algn="just" eaLnBrk="1" hangingPunct="1"/>
            <a:endParaRPr lang="es-CL" altLang="es-CL" sz="2000" b="1" u="sng" dirty="0" smtClean="0">
              <a:solidFill>
                <a:srgbClr val="0000CC"/>
              </a:solidFill>
              <a:latin typeface="+mj-lt"/>
            </a:endParaRPr>
          </a:p>
          <a:p>
            <a:pPr lvl="2" algn="just" eaLnBrk="1" hangingPunct="1"/>
            <a:endParaRPr lang="es-CL" altLang="es-CL" sz="1000" b="1" u="sng" dirty="0" smtClean="0">
              <a:solidFill>
                <a:srgbClr val="0000CC"/>
              </a:solidFill>
              <a:latin typeface="+mj-lt"/>
            </a:endParaRPr>
          </a:p>
          <a:p>
            <a:pPr marL="914400" lvl="2" indent="0" algn="just" eaLnBrk="1" hangingPunct="1">
              <a:buNone/>
            </a:pPr>
            <a:r>
              <a:rPr lang="es-CL" altLang="es-CL" sz="2000" b="1" u="sng" dirty="0" smtClean="0">
                <a:solidFill>
                  <a:srgbClr val="0000CC"/>
                </a:solidFill>
                <a:latin typeface="+mj-lt"/>
              </a:rPr>
              <a:t>Inversiones:</a:t>
            </a:r>
            <a:endParaRPr lang="es-CL" altLang="es-CL" sz="2000" b="1" u="sng" dirty="0">
              <a:solidFill>
                <a:srgbClr val="0000CC"/>
              </a:solidFill>
              <a:latin typeface="+mj-lt"/>
            </a:endParaRPr>
          </a:p>
          <a:p>
            <a:pPr marL="0" lvl="1" algn="just">
              <a:spcBef>
                <a:spcPct val="0"/>
              </a:spcBef>
              <a:buClr>
                <a:srgbClr val="FFC000"/>
              </a:buClr>
              <a:buSzPct val="130000"/>
              <a:defRPr/>
            </a:pPr>
            <a:endParaRPr lang="es-CL" sz="1000" dirty="0">
              <a:solidFill>
                <a:srgbClr val="0000CC"/>
              </a:solidFill>
            </a:endParaRPr>
          </a:p>
          <a:p>
            <a:pPr lvl="2" indent="-342900" algn="just">
              <a:buClr>
                <a:srgbClr val="FFC000"/>
              </a:buClr>
              <a:buFont typeface="Arial" pitchFamily="34" charset="0"/>
              <a:buChar char="•"/>
              <a:defRPr/>
            </a:pPr>
            <a:r>
              <a:rPr lang="es-CL" altLang="es-CL" sz="2000" b="1" dirty="0" smtClean="0">
                <a:solidFill>
                  <a:srgbClr val="0000CC"/>
                </a:solidFill>
                <a:latin typeface="+mj-lt"/>
              </a:rPr>
              <a:t>Valorización </a:t>
            </a:r>
            <a:r>
              <a:rPr lang="es-CL" altLang="es-CL" sz="2000" b="1" dirty="0">
                <a:solidFill>
                  <a:srgbClr val="0000CC"/>
                </a:solidFill>
                <a:latin typeface="+mj-lt"/>
              </a:rPr>
              <a:t>de inversiones financieras </a:t>
            </a:r>
            <a:r>
              <a:rPr lang="es-CL" altLang="es-CL" sz="2000" dirty="0">
                <a:solidFill>
                  <a:srgbClr val="0000CC"/>
                </a:solidFill>
                <a:latin typeface="+mj-lt"/>
              </a:rPr>
              <a:t>- </a:t>
            </a:r>
            <a:r>
              <a:rPr lang="es-CL" altLang="es-CL" sz="2000" b="1" dirty="0">
                <a:solidFill>
                  <a:srgbClr val="0000CC"/>
                </a:solidFill>
                <a:latin typeface="+mj-lt"/>
              </a:rPr>
              <a:t> </a:t>
            </a:r>
            <a:r>
              <a:rPr lang="es-CL" altLang="es-CL" sz="2000" dirty="0">
                <a:solidFill>
                  <a:srgbClr val="0000CC"/>
                </a:solidFill>
                <a:latin typeface="+mj-lt"/>
              </a:rPr>
              <a:t>NCG 311 del </a:t>
            </a:r>
            <a:r>
              <a:rPr lang="es-CL" altLang="es-CL" sz="2000" dirty="0" smtClean="0">
                <a:solidFill>
                  <a:srgbClr val="0000CC"/>
                </a:solidFill>
                <a:latin typeface="+mj-lt"/>
              </a:rPr>
              <a:t>28.06.2011</a:t>
            </a:r>
          </a:p>
          <a:p>
            <a:pPr lvl="2" indent="-342900" algn="just">
              <a:buClr>
                <a:srgbClr val="FFC000"/>
              </a:buClr>
              <a:buFont typeface="Arial" pitchFamily="34" charset="0"/>
              <a:buChar char="•"/>
              <a:defRPr/>
            </a:pPr>
            <a:r>
              <a:rPr lang="es-CL" altLang="es-CL" sz="2000" b="1" dirty="0" smtClean="0">
                <a:solidFill>
                  <a:srgbClr val="0000CC"/>
                </a:solidFill>
                <a:latin typeface="+mj-lt"/>
              </a:rPr>
              <a:t>Valorización </a:t>
            </a:r>
            <a:r>
              <a:rPr lang="es-CL" altLang="es-CL" sz="2000" b="1" dirty="0">
                <a:solidFill>
                  <a:srgbClr val="0000CC"/>
                </a:solidFill>
                <a:latin typeface="+mj-lt"/>
              </a:rPr>
              <a:t>inversiones inmobiliarias </a:t>
            </a:r>
            <a:r>
              <a:rPr lang="es-CL" altLang="es-CL" sz="2000" dirty="0">
                <a:solidFill>
                  <a:srgbClr val="0000CC"/>
                </a:solidFill>
                <a:latin typeface="+mj-lt"/>
              </a:rPr>
              <a:t>-NCG 316 del 12.08.2011</a:t>
            </a:r>
          </a:p>
          <a:p>
            <a:pPr lvl="2" algn="just" eaLnBrk="1" hangingPunct="1"/>
            <a:endParaRPr lang="es-CL" altLang="es-CL" sz="2000" b="1" u="sng" dirty="0" smtClean="0">
              <a:solidFill>
                <a:srgbClr val="0000CC"/>
              </a:solidFill>
            </a:endParaRPr>
          </a:p>
          <a:p>
            <a:pPr lvl="2" algn="just" eaLnBrk="1" hangingPunct="1"/>
            <a:endParaRPr lang="es-CL" altLang="es-CL" sz="1000" b="1" u="sng" dirty="0">
              <a:solidFill>
                <a:srgbClr val="0000CC"/>
              </a:solidFill>
            </a:endParaRPr>
          </a:p>
          <a:p>
            <a:pPr marL="914400" lvl="2" indent="0" algn="just" eaLnBrk="1" hangingPunct="1">
              <a:buNone/>
            </a:pPr>
            <a:r>
              <a:rPr lang="es-CL" altLang="es-CL" sz="2000" b="1" u="sng" dirty="0" smtClean="0">
                <a:solidFill>
                  <a:srgbClr val="0000CC"/>
                </a:solidFill>
                <a:latin typeface="+mj-lt"/>
              </a:rPr>
              <a:t>Solvencia:</a:t>
            </a:r>
            <a:endParaRPr lang="es-CL" altLang="es-CL" sz="2000" b="1" u="sng" dirty="0">
              <a:solidFill>
                <a:srgbClr val="0000CC"/>
              </a:solidFill>
              <a:latin typeface="+mj-lt"/>
            </a:endParaRPr>
          </a:p>
          <a:p>
            <a:pPr marL="0" lvl="1" algn="just">
              <a:spcBef>
                <a:spcPct val="0"/>
              </a:spcBef>
              <a:buClr>
                <a:srgbClr val="FFC000"/>
              </a:buClr>
              <a:buSzPct val="130000"/>
              <a:defRPr/>
            </a:pPr>
            <a:endParaRPr lang="es-CL" sz="1000" b="1" u="sng" dirty="0">
              <a:solidFill>
                <a:srgbClr val="0000CC"/>
              </a:solidFill>
              <a:latin typeface="+mj-lt"/>
            </a:endParaRPr>
          </a:p>
          <a:p>
            <a:pPr lvl="2" indent="-342900" algn="just">
              <a:buClr>
                <a:srgbClr val="FFC000"/>
              </a:buClr>
              <a:buFont typeface="Arial" pitchFamily="34" charset="0"/>
              <a:buChar char="•"/>
              <a:defRPr/>
            </a:pPr>
            <a:r>
              <a:rPr lang="es-CL" altLang="es-CL" sz="2000" b="1" dirty="0" smtClean="0">
                <a:solidFill>
                  <a:srgbClr val="0000CC"/>
                </a:solidFill>
                <a:latin typeface="+mj-lt"/>
              </a:rPr>
              <a:t>Determinación </a:t>
            </a:r>
            <a:r>
              <a:rPr lang="es-CL" altLang="es-CL" sz="2000" b="1" dirty="0">
                <a:solidFill>
                  <a:srgbClr val="0000CC"/>
                </a:solidFill>
                <a:latin typeface="+mj-lt"/>
              </a:rPr>
              <a:t>PN, PR y Obligación de Invertir </a:t>
            </a:r>
            <a:r>
              <a:rPr lang="es-CL" altLang="es-CL" sz="2000" dirty="0">
                <a:solidFill>
                  <a:srgbClr val="0000CC"/>
                </a:solidFill>
                <a:latin typeface="+mj-lt"/>
              </a:rPr>
              <a:t>-  NCG 323 del 25.11.2011</a:t>
            </a:r>
          </a:p>
          <a:p>
            <a:pPr marL="285750" lvl="1" algn="just" eaLnBrk="1" hangingPunct="1">
              <a:spcBef>
                <a:spcPct val="0"/>
              </a:spcBef>
              <a:buClr>
                <a:srgbClr val="FFC000"/>
              </a:buClr>
              <a:buSzPct val="130000"/>
              <a:buFont typeface="Wingdings" pitchFamily="2" charset="2"/>
              <a:buChar char="§"/>
            </a:pPr>
            <a:endParaRPr lang="es-CL" altLang="es-CL" sz="2000" dirty="0">
              <a:solidFill>
                <a:srgbClr val="0000CC"/>
              </a:solidFill>
            </a:endParaRPr>
          </a:p>
          <a:p>
            <a:pPr lvl="2" indent="-342900" algn="just">
              <a:buClr>
                <a:srgbClr val="FFC000"/>
              </a:buClr>
              <a:buFont typeface="Arial" pitchFamily="34" charset="0"/>
              <a:buChar char="•"/>
              <a:defRPr/>
            </a:pPr>
            <a:endParaRPr lang="es-CL" altLang="es-CL" sz="2000" b="1" dirty="0">
              <a:solidFill>
                <a:srgbClr val="0000CC"/>
              </a:solidFill>
              <a:latin typeface="+mj-lt"/>
            </a:endParaRPr>
          </a:p>
        </p:txBody>
      </p:sp>
    </p:spTree>
    <p:extLst>
      <p:ext uri="{BB962C8B-B14F-4D97-AF65-F5344CB8AC3E}">
        <p14:creationId xmlns:p14="http://schemas.microsoft.com/office/powerpoint/2010/main" val="331234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381157" y="836712"/>
            <a:ext cx="8352928"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914400" lvl="2" indent="0" algn="just" eaLnBrk="1" hangingPunct="1">
              <a:buNone/>
            </a:pPr>
            <a:r>
              <a:rPr lang="es-CL" altLang="es-CL" sz="2000" b="1" u="sng" dirty="0" smtClean="0">
                <a:solidFill>
                  <a:srgbClr val="0000CC"/>
                </a:solidFill>
                <a:latin typeface="+mj-lt"/>
              </a:rPr>
              <a:t>Estados Financieros:</a:t>
            </a:r>
          </a:p>
          <a:p>
            <a:pPr marL="914400" lvl="2" indent="0" algn="just" eaLnBrk="1" hangingPunct="1">
              <a:buNone/>
            </a:pPr>
            <a:endParaRPr lang="es-CL" altLang="es-CL" sz="2000" b="1" u="sng" dirty="0">
              <a:solidFill>
                <a:srgbClr val="0000CC"/>
              </a:solidFill>
              <a:latin typeface="+mj-lt"/>
            </a:endParaRPr>
          </a:p>
          <a:p>
            <a:pPr marL="0" lvl="1" algn="just">
              <a:spcBef>
                <a:spcPct val="0"/>
              </a:spcBef>
              <a:buClr>
                <a:srgbClr val="FFC000"/>
              </a:buClr>
              <a:buSzPct val="130000"/>
              <a:defRPr/>
            </a:pPr>
            <a:endParaRPr lang="es-CL" sz="1000" b="1" u="sng" dirty="0">
              <a:solidFill>
                <a:srgbClr val="0000CC"/>
              </a:solidFill>
              <a:latin typeface="+mj-lt"/>
            </a:endParaRPr>
          </a:p>
          <a:p>
            <a:pPr lvl="2" indent="-342900" algn="just">
              <a:buClr>
                <a:srgbClr val="FFC000"/>
              </a:buClr>
              <a:buFont typeface="Arial" pitchFamily="34" charset="0"/>
              <a:buChar char="•"/>
              <a:defRPr/>
            </a:pPr>
            <a:r>
              <a:rPr lang="es-CL" altLang="es-CL" sz="2000" b="1" dirty="0" smtClean="0">
                <a:solidFill>
                  <a:srgbClr val="0000CC"/>
                </a:solidFill>
                <a:latin typeface="+mj-lt"/>
              </a:rPr>
              <a:t>Presentación </a:t>
            </a:r>
            <a:r>
              <a:rPr lang="es-CL" altLang="es-CL" sz="2000" b="1" dirty="0">
                <a:solidFill>
                  <a:srgbClr val="0000CC"/>
                </a:solidFill>
                <a:latin typeface="+mj-lt"/>
              </a:rPr>
              <a:t>y tratamiento de la información financiera bajo IFRS: </a:t>
            </a:r>
            <a:r>
              <a:rPr lang="es-CL" altLang="es-CL" sz="2000" dirty="0">
                <a:solidFill>
                  <a:srgbClr val="0000CC"/>
                </a:solidFill>
                <a:latin typeface="+mj-lt"/>
              </a:rPr>
              <a:t>provisiones, </a:t>
            </a:r>
            <a:r>
              <a:rPr lang="es-CL" altLang="es-CL" sz="2000" dirty="0" err="1">
                <a:solidFill>
                  <a:srgbClr val="0000CC"/>
                </a:solidFill>
                <a:latin typeface="+mj-lt"/>
              </a:rPr>
              <a:t>goodwill</a:t>
            </a:r>
            <a:r>
              <a:rPr lang="es-CL" altLang="es-CL" sz="2000" dirty="0">
                <a:solidFill>
                  <a:srgbClr val="0000CC"/>
                </a:solidFill>
                <a:latin typeface="+mj-lt"/>
              </a:rPr>
              <a:t>, Intangibles, impuesto diferido, corrección monetaria -  NCG 322 del </a:t>
            </a:r>
            <a:r>
              <a:rPr lang="es-CL" altLang="es-CL" sz="2000" dirty="0" smtClean="0">
                <a:solidFill>
                  <a:srgbClr val="0000CC"/>
                </a:solidFill>
                <a:latin typeface="+mj-lt"/>
              </a:rPr>
              <a:t>23.11.2011.</a:t>
            </a:r>
          </a:p>
          <a:p>
            <a:pPr marL="800100" lvl="2" indent="0" algn="just">
              <a:buClr>
                <a:srgbClr val="FFC000"/>
              </a:buClr>
              <a:buNone/>
              <a:defRPr/>
            </a:pPr>
            <a:endParaRPr lang="es-CL" altLang="es-CL" sz="2000" dirty="0">
              <a:solidFill>
                <a:srgbClr val="0000CC"/>
              </a:solidFill>
              <a:latin typeface="+mj-lt"/>
            </a:endParaRPr>
          </a:p>
          <a:p>
            <a:pPr lvl="2" indent="-342900" algn="just">
              <a:buClr>
                <a:srgbClr val="FFC000"/>
              </a:buClr>
              <a:buFont typeface="Arial" pitchFamily="34" charset="0"/>
              <a:buChar char="•"/>
              <a:defRPr/>
            </a:pPr>
            <a:r>
              <a:rPr lang="es-CL" altLang="es-CL" sz="2000" b="1" dirty="0">
                <a:solidFill>
                  <a:srgbClr val="0000CC"/>
                </a:solidFill>
                <a:latin typeface="+mj-lt"/>
              </a:rPr>
              <a:t>Forma, contenido y presentación de EEFF bajo IFRS </a:t>
            </a:r>
            <a:r>
              <a:rPr lang="es-CL" altLang="es-CL" sz="2000" dirty="0">
                <a:solidFill>
                  <a:srgbClr val="0000CC"/>
                </a:solidFill>
                <a:latin typeface="+mj-lt"/>
              </a:rPr>
              <a:t>- Circular 2022 del 17.05.2011 y sus posteriores </a:t>
            </a:r>
            <a:r>
              <a:rPr lang="es-CL" altLang="es-CL" sz="2000" dirty="0" smtClean="0">
                <a:solidFill>
                  <a:srgbClr val="0000CC"/>
                </a:solidFill>
                <a:latin typeface="+mj-lt"/>
              </a:rPr>
              <a:t>modificaciones (Circular 2050, 2073 y 2076).  </a:t>
            </a:r>
          </a:p>
        </p:txBody>
      </p:sp>
      <p:sp>
        <p:nvSpPr>
          <p:cNvPr id="4" name="Rectangle 7"/>
          <p:cNvSpPr>
            <a:spLocks noChangeArrowheads="1"/>
          </p:cNvSpPr>
          <p:nvPr/>
        </p:nvSpPr>
        <p:spPr bwMode="auto">
          <a:xfrm>
            <a:off x="773177" y="4365104"/>
            <a:ext cx="796090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800100" lvl="2" indent="0" algn="just">
              <a:buClr>
                <a:srgbClr val="FFC000"/>
              </a:buClr>
              <a:buNone/>
              <a:defRPr/>
            </a:pPr>
            <a:r>
              <a:rPr lang="es-CL" altLang="es-CL" sz="2000" dirty="0" smtClean="0">
                <a:solidFill>
                  <a:srgbClr val="0000CC"/>
                </a:solidFill>
                <a:latin typeface="+mj-lt"/>
              </a:rPr>
              <a:t>Se requiere utilizar </a:t>
            </a:r>
            <a:r>
              <a:rPr lang="es-CL" altLang="es-CL" sz="2000" b="1" dirty="0" smtClean="0">
                <a:solidFill>
                  <a:srgbClr val="0000CC"/>
                </a:solidFill>
                <a:latin typeface="+mj-lt"/>
              </a:rPr>
              <a:t>formato </a:t>
            </a:r>
            <a:r>
              <a:rPr lang="es-ES" altLang="es-CL" sz="2000" b="1" dirty="0" smtClean="0">
                <a:solidFill>
                  <a:srgbClr val="0000CC"/>
                </a:solidFill>
                <a:latin typeface="+mj-lt"/>
              </a:rPr>
              <a:t>XBRL </a:t>
            </a:r>
            <a:r>
              <a:rPr lang="es-ES" altLang="es-CL" sz="2000" dirty="0" smtClean="0">
                <a:solidFill>
                  <a:srgbClr val="0000CC"/>
                </a:solidFill>
                <a:latin typeface="+mj-lt"/>
              </a:rPr>
              <a:t>dado que estandariza </a:t>
            </a:r>
            <a:r>
              <a:rPr lang="es-ES" altLang="es-CL" sz="2000" dirty="0">
                <a:solidFill>
                  <a:srgbClr val="0000CC"/>
                </a:solidFill>
                <a:latin typeface="+mj-lt"/>
              </a:rPr>
              <a:t>el formato </a:t>
            </a:r>
            <a:r>
              <a:rPr lang="es-ES" altLang="es-CL" sz="2000" dirty="0" smtClean="0">
                <a:solidFill>
                  <a:srgbClr val="0000CC"/>
                </a:solidFill>
                <a:latin typeface="+mj-lt"/>
              </a:rPr>
              <a:t> de </a:t>
            </a:r>
            <a:r>
              <a:rPr lang="es-ES" altLang="es-CL" sz="2000" dirty="0">
                <a:solidFill>
                  <a:srgbClr val="0000CC"/>
                </a:solidFill>
                <a:latin typeface="+mj-lt"/>
              </a:rPr>
              <a:t>la información financiera y de negocio que envían las entidades aseguradoras en forma digital.</a:t>
            </a:r>
            <a:endParaRPr lang="es-CL" altLang="es-CL" sz="2000" dirty="0">
              <a:solidFill>
                <a:srgbClr val="0000CC"/>
              </a:solidFill>
              <a:latin typeface="+mj-lt"/>
            </a:endParaRPr>
          </a:p>
          <a:p>
            <a:pPr lvl="2" indent="-342900" algn="just">
              <a:buClr>
                <a:srgbClr val="FFC000"/>
              </a:buClr>
              <a:buFont typeface="Arial" pitchFamily="34" charset="0"/>
              <a:buChar char="•"/>
              <a:defRPr/>
            </a:pPr>
            <a:endParaRPr lang="es-CL" altLang="es-CL" sz="2000" dirty="0" smtClean="0">
              <a:solidFill>
                <a:srgbClr val="0000CC"/>
              </a:solidFill>
            </a:endParaRPr>
          </a:p>
          <a:p>
            <a:pPr marL="800100" lvl="2" indent="0" algn="just">
              <a:buClr>
                <a:srgbClr val="FFC000"/>
              </a:buClr>
              <a:buNone/>
              <a:defRPr/>
            </a:pPr>
            <a:endParaRPr lang="es-CL" altLang="es-CL" sz="2000" dirty="0">
              <a:solidFill>
                <a:srgbClr val="0000CC"/>
              </a:solidFill>
            </a:endParaRPr>
          </a:p>
          <a:p>
            <a:pPr lvl="2" indent="-342900" algn="just">
              <a:buClr>
                <a:srgbClr val="FFC000"/>
              </a:buClr>
              <a:buFont typeface="Arial" pitchFamily="34" charset="0"/>
              <a:buChar char="•"/>
              <a:defRPr/>
            </a:pPr>
            <a:endParaRPr lang="es-CL" altLang="es-CL" sz="2000" b="1" dirty="0">
              <a:solidFill>
                <a:srgbClr val="0000CC"/>
              </a:solidFill>
              <a:latin typeface="+mj-lt"/>
            </a:endParaRPr>
          </a:p>
        </p:txBody>
      </p:sp>
    </p:spTree>
    <p:extLst>
      <p:ext uri="{BB962C8B-B14F-4D97-AF65-F5344CB8AC3E}">
        <p14:creationId xmlns:p14="http://schemas.microsoft.com/office/powerpoint/2010/main" val="3475632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7 CuadroTexto"/>
          <p:cNvSpPr txBox="1"/>
          <p:nvPr/>
        </p:nvSpPr>
        <p:spPr>
          <a:xfrm>
            <a:off x="539552" y="1844824"/>
            <a:ext cx="7638683" cy="1938992"/>
          </a:xfrm>
          <a:prstGeom prst="rect">
            <a:avLst/>
          </a:prstGeom>
          <a:noFill/>
        </p:spPr>
        <p:txBody>
          <a:bodyPr wrap="square" rtlCol="0">
            <a:spAutoFit/>
          </a:bodyPr>
          <a:lstStyle/>
          <a:p>
            <a:pPr marL="1158875" lvl="1" indent="-701675" algn="just">
              <a:spcAft>
                <a:spcPts val="600"/>
              </a:spcAft>
              <a:buClr>
                <a:srgbClr val="CC9900"/>
              </a:buClr>
              <a:buSzPct val="124000"/>
              <a:buFont typeface="+mj-lt"/>
              <a:buAutoNum type="romanUcPeriod"/>
            </a:pPr>
            <a:r>
              <a:rPr lang="es-CL" sz="2400" b="1" dirty="0" smtClean="0">
                <a:solidFill>
                  <a:srgbClr val="000099"/>
                </a:solidFill>
                <a:latin typeface="Century Gothic" pitchFamily="34" charset="0"/>
              </a:rPr>
              <a:t>Estadísticas del mercado asegurador</a:t>
            </a:r>
            <a:endParaRPr lang="es-CL" sz="2400" b="1"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endParaRPr lang="es-CL" sz="1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r>
              <a:rPr lang="es-CL" sz="2400" dirty="0">
                <a:solidFill>
                  <a:srgbClr val="000099"/>
                </a:solidFill>
                <a:latin typeface="Century Gothic" pitchFamily="34" charset="0"/>
              </a:rPr>
              <a:t>Principales </a:t>
            </a:r>
            <a:r>
              <a:rPr lang="es-CL" sz="2400" dirty="0" smtClean="0">
                <a:solidFill>
                  <a:srgbClr val="000099"/>
                </a:solidFill>
                <a:latin typeface="Century Gothic" pitchFamily="34" charset="0"/>
              </a:rPr>
              <a:t>hitos periodo 2010 - 2013</a:t>
            </a:r>
            <a:endParaRPr lang="es-CL" sz="2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endParaRPr lang="es-CL" sz="1400" dirty="0" smtClean="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r>
              <a:rPr lang="es-CL" sz="2400" dirty="0" smtClean="0">
                <a:solidFill>
                  <a:srgbClr val="000099"/>
                </a:solidFill>
                <a:latin typeface="Century Gothic" pitchFamily="34" charset="0"/>
              </a:rPr>
              <a:t>Temas pendientes</a:t>
            </a:r>
            <a:endParaRPr lang="es-ES" sz="2400" dirty="0">
              <a:solidFill>
                <a:srgbClr val="000099"/>
              </a:solidFill>
              <a:latin typeface="Century Gothic" pitchFamily="34" charset="0"/>
            </a:endParaRPr>
          </a:p>
        </p:txBody>
      </p:sp>
      <p:sp>
        <p:nvSpPr>
          <p:cNvPr id="2" name="1 CuadroTexto"/>
          <p:cNvSpPr txBox="1"/>
          <p:nvPr/>
        </p:nvSpPr>
        <p:spPr>
          <a:xfrm>
            <a:off x="395537" y="366922"/>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Temario</a:t>
            </a:r>
            <a:endParaRPr lang="es-CL" sz="3600" b="1" dirty="0">
              <a:solidFill>
                <a:srgbClr val="000099"/>
              </a:solidFill>
              <a:latin typeface="Century Gothic" pitchFamily="34" charset="0"/>
            </a:endParaRPr>
          </a:p>
        </p:txBody>
      </p:sp>
    </p:spTree>
    <p:extLst>
      <p:ext uri="{BB962C8B-B14F-4D97-AF65-F5344CB8AC3E}">
        <p14:creationId xmlns:p14="http://schemas.microsoft.com/office/powerpoint/2010/main" val="9745243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1 CuadroTexto"/>
          <p:cNvSpPr txBox="1"/>
          <p:nvPr/>
        </p:nvSpPr>
        <p:spPr>
          <a:xfrm>
            <a:off x="346137" y="43756"/>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4. SBR y CBR</a:t>
            </a:r>
            <a:endParaRPr lang="es-CL" sz="3600" b="1" dirty="0">
              <a:solidFill>
                <a:srgbClr val="000099"/>
              </a:solidFill>
              <a:latin typeface="Century Gothic" pitchFamily="34" charset="0"/>
            </a:endParaRPr>
          </a:p>
        </p:txBody>
      </p:sp>
      <p:grpSp>
        <p:nvGrpSpPr>
          <p:cNvPr id="4" name="3 Grupo"/>
          <p:cNvGrpSpPr/>
          <p:nvPr/>
        </p:nvGrpSpPr>
        <p:grpSpPr>
          <a:xfrm>
            <a:off x="302586" y="1811159"/>
            <a:ext cx="8825503" cy="4974092"/>
            <a:chOff x="144463" y="782693"/>
            <a:chExt cx="8825503" cy="4974092"/>
          </a:xfrm>
        </p:grpSpPr>
        <p:sp>
          <p:nvSpPr>
            <p:cNvPr id="5" name="Text Box 24"/>
            <p:cNvSpPr txBox="1">
              <a:spLocks noChangeArrowheads="1"/>
            </p:cNvSpPr>
            <p:nvPr/>
          </p:nvSpPr>
          <p:spPr bwMode="auto">
            <a:xfrm>
              <a:off x="2633820" y="5141232"/>
              <a:ext cx="501014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s-ES" altLang="es-CL" sz="1300" u="none" dirty="0" smtClean="0"/>
                <a:t>Aplicación </a:t>
              </a:r>
              <a:r>
                <a:rPr lang="es-ES" altLang="es-CL" sz="1300" u="none" dirty="0"/>
                <a:t>progresiva de la metodología SBR </a:t>
              </a:r>
              <a:r>
                <a:rPr lang="es-ES" altLang="es-CL" sz="1300" u="none" dirty="0" smtClean="0"/>
                <a:t>desde 2009 </a:t>
              </a:r>
              <a:endParaRPr lang="es-ES" altLang="es-CL" sz="1300" u="none" dirty="0"/>
            </a:p>
            <a:p>
              <a:pPr eaLnBrk="1" hangingPunct="1">
                <a:spcBef>
                  <a:spcPct val="0"/>
                </a:spcBef>
                <a:buNone/>
              </a:pPr>
              <a:endParaRPr lang="es-CL" altLang="es-CL" sz="800" u="none" dirty="0" smtClean="0"/>
            </a:p>
            <a:p>
              <a:pPr eaLnBrk="1" hangingPunct="1">
                <a:spcBef>
                  <a:spcPct val="0"/>
                </a:spcBef>
                <a:buNone/>
              </a:pPr>
              <a:r>
                <a:rPr lang="es-CL" altLang="es-CL" sz="1300" u="none" dirty="0" smtClean="0"/>
                <a:t>Autoevaluación GC </a:t>
              </a:r>
              <a:r>
                <a:rPr lang="es-CL" altLang="es-CL" sz="1300" u="none" dirty="0"/>
                <a:t>(Dic 2011) y </a:t>
              </a:r>
              <a:r>
                <a:rPr lang="es-CL" altLang="es-CL" sz="1300" u="none" dirty="0" smtClean="0"/>
                <a:t>Estrategias GR (Oct </a:t>
              </a:r>
              <a:r>
                <a:rPr lang="es-CL" altLang="es-CL" sz="1300" u="none" dirty="0"/>
                <a:t>2012) </a:t>
              </a:r>
              <a:endParaRPr lang="es-ES" altLang="es-CL" sz="1300" u="none" dirty="0"/>
            </a:p>
          </p:txBody>
        </p:sp>
        <p:grpSp>
          <p:nvGrpSpPr>
            <p:cNvPr id="6" name="5 Grupo"/>
            <p:cNvGrpSpPr/>
            <p:nvPr/>
          </p:nvGrpSpPr>
          <p:grpSpPr>
            <a:xfrm>
              <a:off x="144463" y="782693"/>
              <a:ext cx="8825503" cy="4076399"/>
              <a:chOff x="144463" y="1518249"/>
              <a:chExt cx="8825503" cy="4076399"/>
            </a:xfrm>
          </p:grpSpPr>
          <p:grpSp>
            <p:nvGrpSpPr>
              <p:cNvPr id="8" name="Group 75"/>
              <p:cNvGrpSpPr>
                <a:grpSpLocks/>
              </p:cNvGrpSpPr>
              <p:nvPr/>
            </p:nvGrpSpPr>
            <p:grpSpPr bwMode="auto">
              <a:xfrm>
                <a:off x="144463" y="1865632"/>
                <a:ext cx="8426450" cy="3617913"/>
                <a:chOff x="146" y="1219"/>
                <a:chExt cx="5308" cy="2279"/>
              </a:xfrm>
            </p:grpSpPr>
            <p:sp>
              <p:nvSpPr>
                <p:cNvPr id="18" name="Line 3"/>
                <p:cNvSpPr>
                  <a:spLocks noChangeShapeType="1"/>
                </p:cNvSpPr>
                <p:nvPr/>
              </p:nvSpPr>
              <p:spPr bwMode="auto">
                <a:xfrm>
                  <a:off x="147" y="2205"/>
                  <a:ext cx="5307" cy="0"/>
                </a:xfrm>
                <a:prstGeom prst="line">
                  <a:avLst/>
                </a:prstGeom>
                <a:noFill/>
                <a:ln w="152400">
                  <a:solidFill>
                    <a:srgbClr val="FF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9" name="Text Box 9"/>
                <p:cNvSpPr txBox="1">
                  <a:spLocks noChangeArrowheads="1"/>
                </p:cNvSpPr>
                <p:nvPr/>
              </p:nvSpPr>
              <p:spPr bwMode="auto">
                <a:xfrm>
                  <a:off x="617" y="1730"/>
                  <a:ext cx="35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L" altLang="es-CL" sz="1300" dirty="0" smtClean="0"/>
                    <a:t>2</a:t>
                  </a:r>
                  <a:r>
                    <a:rPr lang="es-CL" altLang="es-CL" sz="1300" u="none" dirty="0" smtClean="0"/>
                    <a:t>010</a:t>
                  </a:r>
                  <a:endParaRPr lang="es-ES" altLang="es-CL" sz="1300" u="none" dirty="0"/>
                </a:p>
              </p:txBody>
            </p:sp>
            <p:sp>
              <p:nvSpPr>
                <p:cNvPr id="20" name="Line 19"/>
                <p:cNvSpPr>
                  <a:spLocks noChangeShapeType="1"/>
                </p:cNvSpPr>
                <p:nvPr/>
              </p:nvSpPr>
              <p:spPr bwMode="auto">
                <a:xfrm>
                  <a:off x="793" y="1942"/>
                  <a:ext cx="0" cy="453"/>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21" name="Text Box 24"/>
                <p:cNvSpPr txBox="1">
                  <a:spLocks noChangeArrowheads="1"/>
                </p:cNvSpPr>
                <p:nvPr/>
              </p:nvSpPr>
              <p:spPr bwMode="auto">
                <a:xfrm>
                  <a:off x="496" y="2415"/>
                  <a:ext cx="94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altLang="es-CL" sz="1300" u="none" dirty="0"/>
                    <a:t>Preparación y </a:t>
                  </a:r>
                </a:p>
                <a:p>
                  <a:pPr eaLnBrk="1" hangingPunct="1">
                    <a:spcBef>
                      <a:spcPct val="0"/>
                    </a:spcBef>
                    <a:buFontTx/>
                    <a:buNone/>
                  </a:pPr>
                  <a:r>
                    <a:rPr lang="es-ES" altLang="es-CL" sz="1300" u="none" dirty="0"/>
                    <a:t>envío anteproyecto</a:t>
                  </a:r>
                </a:p>
                <a:p>
                  <a:pPr eaLnBrk="1" hangingPunct="1">
                    <a:spcBef>
                      <a:spcPct val="0"/>
                    </a:spcBef>
                    <a:buFontTx/>
                    <a:buNone/>
                  </a:pPr>
                  <a:r>
                    <a:rPr lang="es-ES" altLang="es-CL" sz="1300" u="none" dirty="0"/>
                    <a:t>Ley a M. Hacienda</a:t>
                  </a:r>
                </a:p>
              </p:txBody>
            </p:sp>
            <p:sp>
              <p:nvSpPr>
                <p:cNvPr id="22" name="Line 26"/>
                <p:cNvSpPr>
                  <a:spLocks noChangeShapeType="1"/>
                </p:cNvSpPr>
                <p:nvPr/>
              </p:nvSpPr>
              <p:spPr bwMode="auto">
                <a:xfrm>
                  <a:off x="3384" y="1875"/>
                  <a:ext cx="0" cy="453"/>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23" name="Text Box 27"/>
                <p:cNvSpPr txBox="1">
                  <a:spLocks noChangeArrowheads="1"/>
                </p:cNvSpPr>
                <p:nvPr/>
              </p:nvSpPr>
              <p:spPr bwMode="auto">
                <a:xfrm>
                  <a:off x="1859" y="1694"/>
                  <a:ext cx="34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L" altLang="es-CL" sz="1300" u="none" dirty="0"/>
                    <a:t>2011</a:t>
                  </a:r>
                  <a:endParaRPr lang="es-ES" altLang="es-CL" sz="1300" u="none" dirty="0"/>
                </a:p>
              </p:txBody>
            </p:sp>
            <p:sp>
              <p:nvSpPr>
                <p:cNvPr id="24" name="Text Box 28"/>
                <p:cNvSpPr txBox="1">
                  <a:spLocks noChangeArrowheads="1"/>
                </p:cNvSpPr>
                <p:nvPr/>
              </p:nvSpPr>
              <p:spPr bwMode="auto">
                <a:xfrm>
                  <a:off x="3233" y="1219"/>
                  <a:ext cx="1295"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L" altLang="es-CL" sz="1300" u="none" dirty="0"/>
                    <a:t>Cambio Estructura Organizacional Intendencia de Seguros</a:t>
                  </a:r>
                  <a:endParaRPr lang="es-ES" altLang="es-CL" sz="1300" u="none" dirty="0"/>
                </a:p>
              </p:txBody>
            </p:sp>
            <p:sp>
              <p:nvSpPr>
                <p:cNvPr id="25" name="AutoShape 29"/>
                <p:cNvSpPr>
                  <a:spLocks/>
                </p:cNvSpPr>
                <p:nvPr/>
              </p:nvSpPr>
              <p:spPr bwMode="auto">
                <a:xfrm rot="5400000">
                  <a:off x="1774" y="1431"/>
                  <a:ext cx="242" cy="3497"/>
                </a:xfrm>
                <a:prstGeom prst="rightBrace">
                  <a:avLst>
                    <a:gd name="adj1" fmla="val 72718"/>
                    <a:gd name="adj2" fmla="val 49968"/>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s-CL" sz="1300"/>
                </a:p>
              </p:txBody>
            </p:sp>
            <p:sp>
              <p:nvSpPr>
                <p:cNvPr id="26" name="Text Box 30"/>
                <p:cNvSpPr txBox="1">
                  <a:spLocks noChangeArrowheads="1"/>
                </p:cNvSpPr>
                <p:nvPr/>
              </p:nvSpPr>
              <p:spPr bwMode="auto">
                <a:xfrm>
                  <a:off x="1277" y="3314"/>
                  <a:ext cx="2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L" altLang="es-CL" sz="1300" u="none" dirty="0"/>
                    <a:t>Capacitación </a:t>
                  </a:r>
                  <a:r>
                    <a:rPr lang="es-CL" altLang="es-CL" sz="1300" u="none" dirty="0" smtClean="0"/>
                    <a:t>Funcionarios (2006-2012)</a:t>
                  </a:r>
                  <a:endParaRPr lang="es-ES" altLang="es-CL" sz="1300" u="none" dirty="0"/>
                </a:p>
              </p:txBody>
            </p:sp>
          </p:grpSp>
          <p:sp>
            <p:nvSpPr>
              <p:cNvPr id="9" name="Line 26"/>
              <p:cNvSpPr>
                <a:spLocks noChangeShapeType="1"/>
              </p:cNvSpPr>
              <p:nvPr/>
            </p:nvSpPr>
            <p:spPr bwMode="auto">
              <a:xfrm>
                <a:off x="7784587" y="3026569"/>
                <a:ext cx="0" cy="719138"/>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0" name="Text Box 27"/>
              <p:cNvSpPr txBox="1">
                <a:spLocks noChangeArrowheads="1"/>
              </p:cNvSpPr>
              <p:nvPr/>
            </p:nvSpPr>
            <p:spPr bwMode="auto">
              <a:xfrm>
                <a:off x="5161362" y="2558211"/>
                <a:ext cx="557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L" altLang="es-CL" sz="1300" u="none" dirty="0"/>
                  <a:t>2012</a:t>
                </a:r>
                <a:endParaRPr lang="es-ES" altLang="es-CL" sz="1300" u="none" dirty="0"/>
              </a:p>
            </p:txBody>
          </p:sp>
          <p:sp>
            <p:nvSpPr>
              <p:cNvPr id="11" name="Text Box 24"/>
              <p:cNvSpPr txBox="1">
                <a:spLocks noChangeArrowheads="1"/>
              </p:cNvSpPr>
              <p:nvPr/>
            </p:nvSpPr>
            <p:spPr bwMode="auto">
              <a:xfrm>
                <a:off x="2617312" y="1518249"/>
                <a:ext cx="2170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s-ES" altLang="es-CL" sz="1300" u="none" dirty="0" smtClean="0"/>
                  <a:t>NCG N°309 </a:t>
                </a:r>
              </a:p>
              <a:p>
                <a:pPr eaLnBrk="1" hangingPunct="1">
                  <a:spcBef>
                    <a:spcPct val="0"/>
                  </a:spcBef>
                  <a:buNone/>
                </a:pPr>
                <a:r>
                  <a:rPr lang="es-ES" altLang="es-CL" sz="1300" dirty="0" err="1" smtClean="0"/>
                  <a:t>Gob</a:t>
                </a:r>
                <a:r>
                  <a:rPr lang="es-ES" altLang="es-CL" sz="1300" dirty="0" smtClean="0"/>
                  <a:t> </a:t>
                </a:r>
                <a:r>
                  <a:rPr lang="es-ES" altLang="es-CL" sz="1300" dirty="0" err="1" smtClean="0"/>
                  <a:t>Corp</a:t>
                </a:r>
                <a:r>
                  <a:rPr lang="es-ES" altLang="es-CL" sz="1300" dirty="0" smtClean="0"/>
                  <a:t> (GC)</a:t>
                </a:r>
              </a:p>
              <a:p>
                <a:pPr eaLnBrk="1" hangingPunct="1">
                  <a:spcBef>
                    <a:spcPct val="0"/>
                  </a:spcBef>
                  <a:buNone/>
                </a:pPr>
                <a:endParaRPr lang="es-ES" altLang="es-CL" sz="400" dirty="0"/>
              </a:p>
              <a:p>
                <a:pPr eaLnBrk="1" hangingPunct="1">
                  <a:spcBef>
                    <a:spcPct val="0"/>
                  </a:spcBef>
                  <a:buNone/>
                </a:pPr>
                <a:endParaRPr lang="es-CL" altLang="es-CL" sz="800" dirty="0" smtClean="0"/>
              </a:p>
              <a:p>
                <a:pPr eaLnBrk="1" hangingPunct="1">
                  <a:spcBef>
                    <a:spcPct val="0"/>
                  </a:spcBef>
                  <a:buNone/>
                </a:pPr>
                <a:r>
                  <a:rPr lang="es-CL" altLang="es-CL" sz="1300" dirty="0" smtClean="0"/>
                  <a:t>NCG </a:t>
                </a:r>
                <a:r>
                  <a:rPr lang="es-CL" altLang="es-CL" sz="1300" u="none" dirty="0" smtClean="0"/>
                  <a:t>N°325</a:t>
                </a:r>
              </a:p>
              <a:p>
                <a:pPr eaLnBrk="1" hangingPunct="1">
                  <a:spcBef>
                    <a:spcPct val="0"/>
                  </a:spcBef>
                  <a:buNone/>
                </a:pPr>
                <a:r>
                  <a:rPr lang="es-CL" altLang="es-CL" sz="1300" dirty="0" smtClean="0"/>
                  <a:t>Gestión de Riesgos (GR)</a:t>
                </a:r>
                <a:endParaRPr lang="es-CL" altLang="es-CL" sz="1300" u="none" dirty="0"/>
              </a:p>
            </p:txBody>
          </p:sp>
          <p:sp>
            <p:nvSpPr>
              <p:cNvPr id="12" name="Line 23"/>
              <p:cNvSpPr>
                <a:spLocks noChangeShapeType="1"/>
              </p:cNvSpPr>
              <p:nvPr/>
            </p:nvSpPr>
            <p:spPr bwMode="auto">
              <a:xfrm>
                <a:off x="3131840" y="2944655"/>
                <a:ext cx="0" cy="719137"/>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3" name="Text Box 28"/>
              <p:cNvSpPr txBox="1">
                <a:spLocks noChangeArrowheads="1"/>
              </p:cNvSpPr>
              <p:nvPr/>
            </p:nvSpPr>
            <p:spPr bwMode="auto">
              <a:xfrm>
                <a:off x="2501541" y="3625851"/>
                <a:ext cx="17104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L" altLang="es-CL" sz="1300" u="none" dirty="0"/>
                  <a:t>Ingreso a Trámite</a:t>
                </a:r>
              </a:p>
              <a:p>
                <a:pPr eaLnBrk="1" hangingPunct="1">
                  <a:spcBef>
                    <a:spcPct val="0"/>
                  </a:spcBef>
                  <a:buFontTx/>
                  <a:buNone/>
                </a:pPr>
                <a:r>
                  <a:rPr lang="es-CL" altLang="es-CL" sz="1300" u="none" dirty="0"/>
                  <a:t>legislativo </a:t>
                </a:r>
                <a:r>
                  <a:rPr lang="es-CL" altLang="es-CL" sz="1300" u="none" dirty="0" smtClean="0"/>
                  <a:t>PDL </a:t>
                </a:r>
                <a:r>
                  <a:rPr lang="es-CL" altLang="es-CL" sz="1300" u="none" dirty="0"/>
                  <a:t>en </a:t>
                </a:r>
                <a:r>
                  <a:rPr lang="es-CL" altLang="es-CL" sz="1300" u="none" dirty="0" err="1" smtClean="0"/>
                  <a:t>Sep</a:t>
                </a:r>
                <a:r>
                  <a:rPr lang="es-CL" altLang="es-CL" sz="1300" u="none" dirty="0" smtClean="0"/>
                  <a:t> 2011</a:t>
                </a:r>
                <a:endParaRPr lang="es-ES" altLang="es-CL" sz="1300" u="none" dirty="0"/>
              </a:p>
            </p:txBody>
          </p:sp>
          <p:sp>
            <p:nvSpPr>
              <p:cNvPr id="14" name="2 Rectángulo"/>
              <p:cNvSpPr>
                <a:spLocks noChangeArrowheads="1"/>
              </p:cNvSpPr>
              <p:nvPr/>
            </p:nvSpPr>
            <p:spPr bwMode="auto">
              <a:xfrm>
                <a:off x="4356894" y="3594101"/>
                <a:ext cx="2581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0" indent="-952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s-CL" altLang="es-CL" sz="1300" u="none" dirty="0"/>
                  <a:t>Consultoría </a:t>
                </a:r>
                <a:r>
                  <a:rPr lang="es-CL" altLang="es-CL" sz="1300" u="none" dirty="0" smtClean="0"/>
                  <a:t>BM y desarrollo </a:t>
                </a:r>
              </a:p>
              <a:p>
                <a:pPr marL="0" indent="0" eaLnBrk="1" hangingPunct="1">
                  <a:spcBef>
                    <a:spcPct val="0"/>
                  </a:spcBef>
                  <a:buNone/>
                </a:pPr>
                <a:r>
                  <a:rPr lang="es-CL" altLang="es-CL" sz="1300" u="none" dirty="0" smtClean="0"/>
                  <a:t>metodología CBR</a:t>
                </a:r>
              </a:p>
            </p:txBody>
          </p:sp>
          <p:sp>
            <p:nvSpPr>
              <p:cNvPr id="15" name="Text Box 27"/>
              <p:cNvSpPr txBox="1">
                <a:spLocks noChangeArrowheads="1"/>
              </p:cNvSpPr>
              <p:nvPr/>
            </p:nvSpPr>
            <p:spPr bwMode="auto">
              <a:xfrm>
                <a:off x="7435189" y="1826575"/>
                <a:ext cx="153477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L" altLang="es-CL" sz="1300" u="none" dirty="0" smtClean="0"/>
                  <a:t>White </a:t>
                </a:r>
                <a:r>
                  <a:rPr lang="es-CL" altLang="es-CL" sz="1300" u="none" dirty="0" err="1" smtClean="0"/>
                  <a:t>Paper</a:t>
                </a:r>
                <a:r>
                  <a:rPr lang="es-CL" altLang="es-CL" sz="1300" dirty="0"/>
                  <a:t> </a:t>
                </a:r>
                <a:r>
                  <a:rPr lang="es-CL" altLang="es-CL" sz="1300" u="none" dirty="0" smtClean="0"/>
                  <a:t>CBR</a:t>
                </a:r>
              </a:p>
              <a:p>
                <a:pPr eaLnBrk="1" hangingPunct="1">
                  <a:spcBef>
                    <a:spcPct val="0"/>
                  </a:spcBef>
                  <a:buFontTx/>
                  <a:buNone/>
                </a:pPr>
                <a:r>
                  <a:rPr lang="es-CL" altLang="es-CL" sz="1300" dirty="0" smtClean="0"/>
                  <a:t>QIS 1</a:t>
                </a:r>
              </a:p>
              <a:p>
                <a:pPr eaLnBrk="1" hangingPunct="1">
                  <a:spcBef>
                    <a:spcPct val="0"/>
                  </a:spcBef>
                  <a:buFontTx/>
                  <a:buNone/>
                </a:pPr>
                <a:r>
                  <a:rPr lang="es-CL" altLang="es-CL" sz="1300" u="none" dirty="0" smtClean="0"/>
                  <a:t>Mesas de Trabajo</a:t>
                </a:r>
                <a:endParaRPr lang="es-CL" altLang="es-CL" sz="1300" u="none" dirty="0"/>
              </a:p>
            </p:txBody>
          </p:sp>
          <p:sp>
            <p:nvSpPr>
              <p:cNvPr id="16" name="Text Box 27"/>
              <p:cNvSpPr txBox="1">
                <a:spLocks noChangeArrowheads="1"/>
              </p:cNvSpPr>
              <p:nvPr/>
            </p:nvSpPr>
            <p:spPr bwMode="auto">
              <a:xfrm>
                <a:off x="7551322" y="2597895"/>
                <a:ext cx="55656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L" altLang="es-CL" sz="1300" u="none" dirty="0" smtClean="0"/>
                  <a:t>2013</a:t>
                </a:r>
                <a:endParaRPr lang="es-ES" altLang="es-CL" sz="1300" u="none" dirty="0"/>
              </a:p>
            </p:txBody>
          </p:sp>
          <p:sp>
            <p:nvSpPr>
              <p:cNvPr id="17" name="2 Rectángulo"/>
              <p:cNvSpPr>
                <a:spLocks noChangeArrowheads="1"/>
              </p:cNvSpPr>
              <p:nvPr/>
            </p:nvSpPr>
            <p:spPr bwMode="auto">
              <a:xfrm>
                <a:off x="5971963" y="3840322"/>
                <a:ext cx="213592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0" indent="-952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s-CL" altLang="es-CL" sz="1300" u="none" dirty="0" smtClean="0"/>
                  <a:t>IAIS </a:t>
                </a:r>
                <a:r>
                  <a:rPr lang="es-CL" altLang="es-CL" sz="1300" u="none" dirty="0" err="1" smtClean="0"/>
                  <a:t>MMoU</a:t>
                </a:r>
                <a:r>
                  <a:rPr lang="es-CL" altLang="es-CL" sz="1300" u="none" dirty="0" smtClean="0"/>
                  <a:t> Jun 2012</a:t>
                </a:r>
                <a:endParaRPr lang="es-CL" altLang="es-CL" sz="1300" dirty="0" smtClean="0"/>
              </a:p>
              <a:p>
                <a:pPr marL="0" indent="0" eaLnBrk="1" hangingPunct="1">
                  <a:spcBef>
                    <a:spcPct val="0"/>
                  </a:spcBef>
                  <a:buNone/>
                </a:pPr>
                <a:endParaRPr lang="es-CL" altLang="es-CL" sz="1000" u="none" dirty="0" smtClean="0"/>
              </a:p>
              <a:p>
                <a:pPr marL="0" indent="0" eaLnBrk="1" hangingPunct="1">
                  <a:spcBef>
                    <a:spcPct val="0"/>
                  </a:spcBef>
                  <a:buNone/>
                </a:pPr>
                <a:r>
                  <a:rPr lang="es-CL" altLang="es-CL" sz="1300" u="none" dirty="0" smtClean="0"/>
                  <a:t>Equivalencia UE</a:t>
                </a:r>
              </a:p>
              <a:p>
                <a:pPr marL="0" indent="0" eaLnBrk="1" hangingPunct="1">
                  <a:spcBef>
                    <a:spcPct val="0"/>
                  </a:spcBef>
                  <a:buNone/>
                </a:pPr>
                <a:endParaRPr lang="es-CL" altLang="es-CL" sz="1000" u="none" dirty="0" smtClean="0"/>
              </a:p>
              <a:p>
                <a:pPr marL="0" indent="0" eaLnBrk="1" hangingPunct="1">
                  <a:spcBef>
                    <a:spcPct val="0"/>
                  </a:spcBef>
                  <a:buNone/>
                </a:pPr>
                <a:r>
                  <a:rPr lang="es-CL" altLang="es-CL" sz="1300" u="none" dirty="0" smtClean="0"/>
                  <a:t>Aprobación PDL Cámara Diputados Oct 2012</a:t>
                </a:r>
              </a:p>
              <a:p>
                <a:pPr marL="0" indent="0" eaLnBrk="1" hangingPunct="1">
                  <a:spcBef>
                    <a:spcPct val="0"/>
                  </a:spcBef>
                  <a:buNone/>
                </a:pPr>
                <a:endParaRPr lang="es-CL" altLang="es-CL" sz="1000" u="none" dirty="0" smtClean="0"/>
              </a:p>
              <a:p>
                <a:pPr marL="0" indent="0" eaLnBrk="1" hangingPunct="1">
                  <a:spcBef>
                    <a:spcPct val="0"/>
                  </a:spcBef>
                  <a:buNone/>
                </a:pPr>
                <a:r>
                  <a:rPr lang="es-CL" altLang="es-CL" sz="1300" dirty="0" smtClean="0"/>
                  <a:t>Inicio trámite legislativo en el Senado Nov 2012</a:t>
                </a:r>
                <a:endParaRPr lang="es-CL" altLang="es-CL" sz="1300" u="none" dirty="0"/>
              </a:p>
            </p:txBody>
          </p:sp>
        </p:grpSp>
        <p:sp>
          <p:nvSpPr>
            <p:cNvPr id="7" name="AutoShape 29"/>
            <p:cNvSpPr>
              <a:spLocks/>
            </p:cNvSpPr>
            <p:nvPr/>
          </p:nvSpPr>
          <p:spPr bwMode="auto">
            <a:xfrm rot="5400000">
              <a:off x="4319190" y="646445"/>
              <a:ext cx="384175" cy="8605397"/>
            </a:xfrm>
            <a:prstGeom prst="rightBrace">
              <a:avLst>
                <a:gd name="adj1" fmla="val 72718"/>
                <a:gd name="adj2" fmla="val 49968"/>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s-CL" sz="1300"/>
            </a:p>
          </p:txBody>
        </p:sp>
      </p:grpSp>
      <p:sp>
        <p:nvSpPr>
          <p:cNvPr id="27" name="Rectangle 7"/>
          <p:cNvSpPr>
            <a:spLocks noChangeArrowheads="1"/>
          </p:cNvSpPr>
          <p:nvPr/>
        </p:nvSpPr>
        <p:spPr bwMode="auto">
          <a:xfrm>
            <a:off x="323803" y="883059"/>
            <a:ext cx="871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1" algn="just" eaLnBrk="1" hangingPunct="1">
              <a:spcBef>
                <a:spcPct val="0"/>
              </a:spcBef>
              <a:buClr>
                <a:srgbClr val="FFC000"/>
              </a:buClr>
              <a:buSzPct val="130000"/>
              <a:buFont typeface="Wingdings" pitchFamily="2" charset="2"/>
              <a:buChar char="§"/>
            </a:pPr>
            <a:r>
              <a:rPr lang="es-CL" sz="2000" dirty="0" smtClean="0">
                <a:solidFill>
                  <a:srgbClr val="0000CC"/>
                </a:solidFill>
                <a:latin typeface="+mj-lt"/>
              </a:rPr>
              <a:t>Evolución del sistema de regulación y supervisión hacia una SBR</a:t>
            </a:r>
          </a:p>
        </p:txBody>
      </p:sp>
      <p:sp>
        <p:nvSpPr>
          <p:cNvPr id="28" name="2 Rectángulo"/>
          <p:cNvSpPr>
            <a:spLocks noChangeArrowheads="1"/>
          </p:cNvSpPr>
          <p:nvPr/>
        </p:nvSpPr>
        <p:spPr bwMode="auto">
          <a:xfrm>
            <a:off x="8113047" y="3986141"/>
            <a:ext cx="112257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0" indent="-952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s-CL" altLang="es-CL" sz="1300" u="none" dirty="0" smtClean="0"/>
              <a:t>Taller Pilar I</a:t>
            </a:r>
          </a:p>
          <a:p>
            <a:pPr marL="0" indent="0" eaLnBrk="1" hangingPunct="1">
              <a:spcBef>
                <a:spcPct val="0"/>
              </a:spcBef>
              <a:buNone/>
            </a:pPr>
            <a:r>
              <a:rPr lang="es-CL" altLang="es-CL" sz="1300" dirty="0" smtClean="0"/>
              <a:t>Marzo 2013</a:t>
            </a:r>
          </a:p>
          <a:p>
            <a:pPr marL="0" indent="0" eaLnBrk="1" hangingPunct="1">
              <a:spcBef>
                <a:spcPct val="0"/>
              </a:spcBef>
              <a:buNone/>
            </a:pPr>
            <a:endParaRPr lang="es-CL" altLang="es-CL" sz="1300" u="none" dirty="0"/>
          </a:p>
          <a:p>
            <a:pPr marL="0" indent="0" eaLnBrk="1" hangingPunct="1">
              <a:spcBef>
                <a:spcPct val="0"/>
              </a:spcBef>
              <a:buNone/>
            </a:pPr>
            <a:r>
              <a:rPr lang="es-CL" altLang="es-CL" sz="1300" dirty="0" smtClean="0"/>
              <a:t>Taller Pilar II</a:t>
            </a:r>
          </a:p>
          <a:p>
            <a:pPr marL="0" indent="0" eaLnBrk="1" hangingPunct="1">
              <a:spcBef>
                <a:spcPct val="0"/>
              </a:spcBef>
              <a:buNone/>
            </a:pPr>
            <a:r>
              <a:rPr lang="es-CL" altLang="es-CL" sz="1300" u="none" dirty="0" smtClean="0"/>
              <a:t>Oct 2013</a:t>
            </a:r>
            <a:endParaRPr lang="es-CL" altLang="es-CL" sz="1300" u="none" dirty="0"/>
          </a:p>
        </p:txBody>
      </p:sp>
    </p:spTree>
    <p:extLst>
      <p:ext uri="{BB962C8B-B14F-4D97-AF65-F5344CB8AC3E}">
        <p14:creationId xmlns:p14="http://schemas.microsoft.com/office/powerpoint/2010/main" val="2932235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7" y="366922"/>
            <a:ext cx="8640960" cy="1754326"/>
          </a:xfrm>
          <a:prstGeom prst="rect">
            <a:avLst/>
          </a:prstGeom>
          <a:noFill/>
        </p:spPr>
        <p:txBody>
          <a:bodyPr wrap="square" rtlCol="0">
            <a:spAutoFit/>
          </a:bodyPr>
          <a:lstStyle/>
          <a:p>
            <a:r>
              <a:rPr lang="es-CL" sz="3500" b="1" dirty="0">
                <a:solidFill>
                  <a:srgbClr val="000099"/>
                </a:solidFill>
                <a:latin typeface="Century Gothic" pitchFamily="34" charset="0"/>
              </a:rPr>
              <a:t>5</a:t>
            </a:r>
            <a:r>
              <a:rPr lang="es-CL" sz="3500" b="1" dirty="0" smtClean="0">
                <a:solidFill>
                  <a:srgbClr val="000099"/>
                </a:solidFill>
                <a:latin typeface="Century Gothic" pitchFamily="34" charset="0"/>
              </a:rPr>
              <a:t>. </a:t>
            </a:r>
            <a:r>
              <a:rPr lang="es-CL" sz="3500" b="1" dirty="0">
                <a:solidFill>
                  <a:srgbClr val="000099"/>
                </a:solidFill>
                <a:latin typeface="Century Gothic" pitchFamily="34" charset="0"/>
              </a:rPr>
              <a:t>Reglamento auxiliares de Comercio de Seguros</a:t>
            </a:r>
          </a:p>
          <a:p>
            <a:endParaRPr lang="es-CL" sz="3600" b="1" dirty="0">
              <a:solidFill>
                <a:srgbClr val="000099"/>
              </a:solidFill>
              <a:latin typeface="Century Gothic" pitchFamily="34" charset="0"/>
            </a:endParaRPr>
          </a:p>
        </p:txBody>
      </p:sp>
      <p:sp>
        <p:nvSpPr>
          <p:cNvPr id="6" name="Rectangle 7"/>
          <p:cNvSpPr>
            <a:spLocks noChangeArrowheads="1"/>
          </p:cNvSpPr>
          <p:nvPr/>
        </p:nvSpPr>
        <p:spPr bwMode="auto">
          <a:xfrm>
            <a:off x="309781" y="2001609"/>
            <a:ext cx="87137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Clr>
                <a:srgbClr val="FFC000"/>
              </a:buClr>
              <a:buSzPct val="130000"/>
              <a:buFont typeface="Wingdings" pitchFamily="2" charset="2"/>
              <a:buChar char="§"/>
            </a:pPr>
            <a:r>
              <a:rPr lang="es-CL" altLang="es-CL" sz="2000" dirty="0" smtClean="0">
                <a:solidFill>
                  <a:srgbClr val="0000CC"/>
                </a:solidFill>
                <a:latin typeface="+mj-lt"/>
              </a:rPr>
              <a:t>Mejora </a:t>
            </a:r>
            <a:r>
              <a:rPr lang="es-CL" altLang="es-CL" sz="2000" dirty="0">
                <a:solidFill>
                  <a:srgbClr val="0000CC"/>
                </a:solidFill>
                <a:latin typeface="+mj-lt"/>
              </a:rPr>
              <a:t>de la información al asegurado y calidad del servicio</a:t>
            </a:r>
            <a:r>
              <a:rPr lang="es-CL" altLang="es-CL" sz="2000" dirty="0" smtClean="0">
                <a:solidFill>
                  <a:srgbClr val="0000CC"/>
                </a:solidFill>
                <a:latin typeface="+mj-lt"/>
              </a:rPr>
              <a:t>.</a:t>
            </a:r>
          </a:p>
          <a:p>
            <a:pPr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a:p>
            <a:pPr algn="just" eaLnBrk="1" hangingPunct="1">
              <a:spcBef>
                <a:spcPct val="0"/>
              </a:spcBef>
              <a:buClr>
                <a:srgbClr val="FFC000"/>
              </a:buClr>
              <a:buSzPct val="130000"/>
              <a:buFont typeface="Wingdings" pitchFamily="2" charset="2"/>
              <a:buChar char="§"/>
            </a:pPr>
            <a:r>
              <a:rPr lang="es-CL" altLang="es-CL" sz="2000" dirty="0">
                <a:solidFill>
                  <a:srgbClr val="0000CC"/>
                </a:solidFill>
                <a:latin typeface="+mj-lt"/>
              </a:rPr>
              <a:t>Procedimiento de liquidación oportuno, transparente y objetivo</a:t>
            </a:r>
            <a:r>
              <a:rPr lang="es-CL" altLang="es-CL" sz="2000" dirty="0" smtClean="0">
                <a:solidFill>
                  <a:srgbClr val="0000CC"/>
                </a:solidFill>
                <a:latin typeface="+mj-lt"/>
              </a:rPr>
              <a:t>.</a:t>
            </a:r>
          </a:p>
          <a:p>
            <a:pPr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a:p>
            <a:pPr algn="just" eaLnBrk="1" hangingPunct="1">
              <a:spcBef>
                <a:spcPct val="0"/>
              </a:spcBef>
              <a:buClr>
                <a:srgbClr val="FFC000"/>
              </a:buClr>
              <a:buSzPct val="130000"/>
              <a:buFont typeface="Wingdings" pitchFamily="2" charset="2"/>
              <a:buChar char="§"/>
            </a:pPr>
            <a:r>
              <a:rPr lang="es-CL" altLang="es-CL" sz="2000" dirty="0">
                <a:solidFill>
                  <a:srgbClr val="0000CC"/>
                </a:solidFill>
                <a:latin typeface="+mj-lt"/>
              </a:rPr>
              <a:t>Reducción del plazo de liquidación de siniestros</a:t>
            </a:r>
            <a:r>
              <a:rPr lang="es-CL" altLang="es-CL" sz="2000" dirty="0" smtClean="0">
                <a:solidFill>
                  <a:srgbClr val="0000CC"/>
                </a:solidFill>
                <a:latin typeface="+mj-lt"/>
              </a:rPr>
              <a:t>.</a:t>
            </a:r>
          </a:p>
          <a:p>
            <a:pPr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a:p>
            <a:pPr algn="just" eaLnBrk="1" hangingPunct="1">
              <a:spcBef>
                <a:spcPct val="0"/>
              </a:spcBef>
              <a:buClr>
                <a:srgbClr val="FFC000"/>
              </a:buClr>
              <a:buSzPct val="130000"/>
              <a:buFont typeface="Wingdings" pitchFamily="2" charset="2"/>
              <a:buChar char="§"/>
            </a:pPr>
            <a:r>
              <a:rPr lang="es-CL" altLang="es-CL" sz="2000" dirty="0">
                <a:solidFill>
                  <a:srgbClr val="0000CC"/>
                </a:solidFill>
                <a:latin typeface="+mj-lt"/>
              </a:rPr>
              <a:t>Establecimiento de reglas especiales en caso de catástrofes</a:t>
            </a:r>
            <a:r>
              <a:rPr lang="es-CL" altLang="es-CL" sz="2000" dirty="0" smtClean="0">
                <a:solidFill>
                  <a:srgbClr val="0000CC"/>
                </a:solidFill>
                <a:latin typeface="+mj-lt"/>
              </a:rPr>
              <a:t>.</a:t>
            </a:r>
          </a:p>
          <a:p>
            <a:pPr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a:p>
            <a:pPr algn="just" eaLnBrk="1" hangingPunct="1">
              <a:spcBef>
                <a:spcPct val="0"/>
              </a:spcBef>
              <a:buClr>
                <a:srgbClr val="FFC000"/>
              </a:buClr>
              <a:buSzPct val="130000"/>
              <a:buFont typeface="Wingdings" pitchFamily="2" charset="2"/>
              <a:buChar char="§"/>
            </a:pPr>
            <a:r>
              <a:rPr lang="es-CL" altLang="es-CL" sz="2000" dirty="0">
                <a:solidFill>
                  <a:srgbClr val="0000CC"/>
                </a:solidFill>
                <a:latin typeface="+mj-lt"/>
              </a:rPr>
              <a:t>Incorporación de nuevas tecnologías.</a:t>
            </a:r>
          </a:p>
          <a:p>
            <a:pPr algn="just" eaLnBrk="1" hangingPunct="1">
              <a:spcBef>
                <a:spcPct val="0"/>
              </a:spcBef>
              <a:buClr>
                <a:srgbClr val="FFC000"/>
              </a:buClr>
              <a:buSzPct val="130000"/>
              <a:buFont typeface="Wingdings" pitchFamily="2" charset="2"/>
              <a:buChar char="§"/>
            </a:pPr>
            <a:endParaRPr lang="es-CL" altLang="es-CL" sz="2000" dirty="0">
              <a:solidFill>
                <a:srgbClr val="0000CC"/>
              </a:solidFill>
              <a:latin typeface="+mj-lt"/>
            </a:endParaRPr>
          </a:p>
          <a:p>
            <a:pPr marL="261938" indent="0" algn="just" eaLnBrk="1" hangingPunct="1">
              <a:spcBef>
                <a:spcPct val="0"/>
              </a:spcBef>
              <a:buClr>
                <a:srgbClr val="FFC000"/>
              </a:buClr>
              <a:buSzPct val="130000"/>
              <a:buNone/>
            </a:pPr>
            <a:r>
              <a:rPr lang="es-CL" altLang="es-CL" sz="2000" b="1" dirty="0">
                <a:solidFill>
                  <a:srgbClr val="0000CC"/>
                </a:solidFill>
                <a:latin typeface="+mj-lt"/>
              </a:rPr>
              <a:t>Vigencia: 1° de junio de 2013</a:t>
            </a:r>
          </a:p>
          <a:p>
            <a:pPr algn="just" eaLnBrk="1" hangingPunct="1">
              <a:spcBef>
                <a:spcPct val="0"/>
              </a:spcBef>
              <a:buClr>
                <a:srgbClr val="FFC000"/>
              </a:buClr>
              <a:buSzPct val="130000"/>
              <a:buFont typeface="Wingdings" pitchFamily="2" charset="2"/>
              <a:buChar char="§"/>
            </a:pPr>
            <a:endParaRPr lang="es-CL" altLang="es-CL" sz="2000" u="none" dirty="0" smtClean="0">
              <a:solidFill>
                <a:srgbClr val="0000CC"/>
              </a:solidFill>
              <a:latin typeface="+mj-lt"/>
            </a:endParaRPr>
          </a:p>
          <a:p>
            <a:pPr algn="just" eaLnBrk="1" hangingPunct="1">
              <a:spcBef>
                <a:spcPct val="0"/>
              </a:spcBef>
              <a:buClr>
                <a:srgbClr val="FFC000"/>
              </a:buClr>
              <a:buSzPct val="130000"/>
              <a:buFont typeface="Wingdings" pitchFamily="2" charset="2"/>
              <a:buChar char="§"/>
            </a:pPr>
            <a:endParaRPr lang="es-MX" altLang="es-CL" sz="2000" dirty="0">
              <a:solidFill>
                <a:srgbClr val="0000CC"/>
              </a:solidFill>
              <a:latin typeface="+mj-lt"/>
            </a:endParaRPr>
          </a:p>
          <a:p>
            <a:pPr algn="just" eaLnBrk="1" hangingPunct="1">
              <a:spcBef>
                <a:spcPct val="0"/>
              </a:spcBef>
              <a:buClr>
                <a:srgbClr val="FFC000"/>
              </a:buClr>
              <a:buSzPct val="130000"/>
              <a:buFont typeface="Wingdings" pitchFamily="2" charset="2"/>
              <a:buChar char="§"/>
            </a:pPr>
            <a:endParaRPr lang="es-CL" altLang="es-CL" sz="2000" dirty="0" smtClean="0">
              <a:solidFill>
                <a:srgbClr val="0000CC"/>
              </a:solidFill>
              <a:latin typeface="+mj-lt"/>
            </a:endParaRPr>
          </a:p>
          <a:p>
            <a:pPr algn="just" eaLnBrk="1" hangingPunct="1">
              <a:spcBef>
                <a:spcPct val="0"/>
              </a:spcBef>
              <a:buClr>
                <a:srgbClr val="FFC000"/>
              </a:buClr>
              <a:buSzPct val="130000"/>
              <a:buFont typeface="Wingdings" pitchFamily="2" charset="2"/>
              <a:buChar char="§"/>
            </a:pPr>
            <a:endParaRPr lang="es-MX" altLang="es-CL" sz="2200" u="none" dirty="0">
              <a:solidFill>
                <a:srgbClr val="0000CC"/>
              </a:solidFill>
            </a:endParaRPr>
          </a:p>
        </p:txBody>
      </p:sp>
    </p:spTree>
    <p:extLst>
      <p:ext uri="{BB962C8B-B14F-4D97-AF65-F5344CB8AC3E}">
        <p14:creationId xmlns:p14="http://schemas.microsoft.com/office/powerpoint/2010/main" val="3610576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7" y="366922"/>
            <a:ext cx="8640960" cy="646331"/>
          </a:xfrm>
          <a:prstGeom prst="rect">
            <a:avLst/>
          </a:prstGeom>
          <a:noFill/>
        </p:spPr>
        <p:txBody>
          <a:bodyPr wrap="square" rtlCol="0">
            <a:spAutoFit/>
          </a:bodyPr>
          <a:lstStyle/>
          <a:p>
            <a:r>
              <a:rPr lang="es-CL" sz="3600" b="1" dirty="0">
                <a:solidFill>
                  <a:srgbClr val="000099"/>
                </a:solidFill>
                <a:latin typeface="Century Gothic" pitchFamily="34" charset="0"/>
              </a:rPr>
              <a:t>6</a:t>
            </a:r>
            <a:r>
              <a:rPr lang="es-CL" sz="3600" b="1" dirty="0" smtClean="0">
                <a:solidFill>
                  <a:srgbClr val="000099"/>
                </a:solidFill>
                <a:latin typeface="Century Gothic" pitchFamily="34" charset="0"/>
              </a:rPr>
              <a:t>. Código de Comercio</a:t>
            </a:r>
            <a:endParaRPr lang="es-CL" sz="3600" b="1" dirty="0">
              <a:solidFill>
                <a:srgbClr val="000099"/>
              </a:solidFill>
              <a:latin typeface="Century Gothic" pitchFamily="34" charset="0"/>
            </a:endParaRPr>
          </a:p>
        </p:txBody>
      </p:sp>
      <p:sp>
        <p:nvSpPr>
          <p:cNvPr id="6" name="Rectangle 7"/>
          <p:cNvSpPr>
            <a:spLocks noChangeArrowheads="1"/>
          </p:cNvSpPr>
          <p:nvPr/>
        </p:nvSpPr>
        <p:spPr bwMode="auto">
          <a:xfrm>
            <a:off x="309781" y="1700808"/>
            <a:ext cx="871378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Clr>
                <a:srgbClr val="FFC000"/>
              </a:buClr>
              <a:buSzPct val="130000"/>
              <a:buFont typeface="Wingdings" pitchFamily="2" charset="2"/>
              <a:buChar char="§"/>
            </a:pPr>
            <a:r>
              <a:rPr lang="es-MX" altLang="es-CL" sz="2000" u="none" dirty="0" smtClean="0">
                <a:solidFill>
                  <a:srgbClr val="0000CC"/>
                </a:solidFill>
                <a:latin typeface="+mj-lt"/>
              </a:rPr>
              <a:t>El Código de Comercio chileno data del año 1865.</a:t>
            </a:r>
          </a:p>
          <a:p>
            <a:pPr algn="just" eaLnBrk="1" hangingPunct="1">
              <a:spcBef>
                <a:spcPct val="0"/>
              </a:spcBef>
              <a:buClr>
                <a:srgbClr val="FFC000"/>
              </a:buClr>
              <a:buSzPct val="130000"/>
              <a:buFont typeface="Wingdings" pitchFamily="2" charset="2"/>
              <a:buChar char="§"/>
            </a:pPr>
            <a:endParaRPr lang="es-CL" altLang="es-CL" sz="2000" u="none" dirty="0" smtClean="0">
              <a:solidFill>
                <a:srgbClr val="0000CC"/>
              </a:solidFill>
              <a:latin typeface="+mj-lt"/>
            </a:endParaRPr>
          </a:p>
          <a:p>
            <a:pPr algn="just" eaLnBrk="1" hangingPunct="1">
              <a:spcBef>
                <a:spcPct val="0"/>
              </a:spcBef>
              <a:buClr>
                <a:srgbClr val="FFC000"/>
              </a:buClr>
              <a:buSzPct val="130000"/>
              <a:buFont typeface="Wingdings" pitchFamily="2" charset="2"/>
              <a:buChar char="§"/>
            </a:pPr>
            <a:r>
              <a:rPr lang="es-MX" altLang="es-CL" sz="2000" u="none" dirty="0" smtClean="0">
                <a:solidFill>
                  <a:srgbClr val="0000CC"/>
                </a:solidFill>
                <a:latin typeface="+mj-lt"/>
              </a:rPr>
              <a:t>En mayo de 2013 se publicó la Ley 20.667 que incorpora cambios al Código de Comercio y al Código Penal. </a:t>
            </a:r>
            <a:r>
              <a:rPr lang="es-MX" altLang="es-CL" sz="2000" b="1" dirty="0">
                <a:solidFill>
                  <a:srgbClr val="0000CC"/>
                </a:solidFill>
                <a:latin typeface="+mj-lt"/>
              </a:rPr>
              <a:t>Vigencia: 1° de diciembre de 2013.</a:t>
            </a:r>
          </a:p>
          <a:p>
            <a:pPr algn="just" eaLnBrk="1" hangingPunct="1">
              <a:spcBef>
                <a:spcPct val="0"/>
              </a:spcBef>
              <a:buClr>
                <a:srgbClr val="FFC000"/>
              </a:buClr>
              <a:buSzPct val="130000"/>
              <a:buFont typeface="Wingdings" pitchFamily="2" charset="2"/>
              <a:buChar char="§"/>
            </a:pPr>
            <a:endParaRPr lang="es-MX" altLang="es-CL" sz="2000" b="1" u="none" dirty="0" smtClean="0">
              <a:solidFill>
                <a:srgbClr val="0000CC"/>
              </a:solidFill>
              <a:latin typeface="+mj-lt"/>
            </a:endParaRPr>
          </a:p>
          <a:p>
            <a:pPr algn="just" eaLnBrk="1" hangingPunct="1">
              <a:spcBef>
                <a:spcPct val="0"/>
              </a:spcBef>
              <a:buClr>
                <a:srgbClr val="FFC000"/>
              </a:buClr>
              <a:buSzPct val="130000"/>
              <a:buFont typeface="Wingdings" pitchFamily="2" charset="2"/>
              <a:buChar char="§"/>
            </a:pPr>
            <a:r>
              <a:rPr lang="es-MX" altLang="es-CL" sz="2000" b="1" u="none" dirty="0" smtClean="0">
                <a:solidFill>
                  <a:srgbClr val="0000CC"/>
                </a:solidFill>
                <a:latin typeface="+mj-lt"/>
              </a:rPr>
              <a:t>Objetivo del cambio:</a:t>
            </a:r>
            <a:r>
              <a:rPr lang="es-MX" altLang="es-CL" sz="2000" u="none" dirty="0" smtClean="0">
                <a:solidFill>
                  <a:srgbClr val="0000CC"/>
                </a:solidFill>
                <a:latin typeface="+mj-lt"/>
              </a:rPr>
              <a:t> </a:t>
            </a:r>
            <a:r>
              <a:rPr lang="es-MX" altLang="es-CL" sz="2000" dirty="0">
                <a:solidFill>
                  <a:srgbClr val="0000CC"/>
                </a:solidFill>
                <a:latin typeface="+mj-lt"/>
              </a:rPr>
              <a:t>a</a:t>
            </a:r>
            <a:r>
              <a:rPr lang="es-MX" altLang="es-CL" sz="2000" dirty="0" smtClean="0">
                <a:solidFill>
                  <a:srgbClr val="0000CC"/>
                </a:solidFill>
                <a:latin typeface="+mj-lt"/>
              </a:rPr>
              <a:t>ctualizar la regulación legal del contrato de seguro incorporando las tendencias modernas en materia de comercio de seguro e incorporando nuevas definiciones de seguros.</a:t>
            </a:r>
          </a:p>
          <a:p>
            <a:pPr algn="just" eaLnBrk="1" hangingPunct="1">
              <a:spcBef>
                <a:spcPct val="0"/>
              </a:spcBef>
              <a:buClr>
                <a:srgbClr val="FFC000"/>
              </a:buClr>
              <a:buSzPct val="130000"/>
              <a:buFont typeface="Wingdings" pitchFamily="2" charset="2"/>
              <a:buChar char="§"/>
            </a:pPr>
            <a:endParaRPr lang="es-MX" altLang="es-CL" sz="2000" dirty="0">
              <a:solidFill>
                <a:srgbClr val="0000CC"/>
              </a:solidFill>
              <a:latin typeface="+mj-lt"/>
            </a:endParaRPr>
          </a:p>
          <a:p>
            <a:pPr algn="just" eaLnBrk="1" hangingPunct="1">
              <a:spcBef>
                <a:spcPct val="0"/>
              </a:spcBef>
              <a:buClr>
                <a:srgbClr val="FFC000"/>
              </a:buClr>
              <a:buSzPct val="130000"/>
              <a:buFont typeface="Wingdings" pitchFamily="2" charset="2"/>
              <a:buChar char="§"/>
            </a:pPr>
            <a:endParaRPr lang="es-CL" altLang="es-CL" sz="2000" dirty="0" smtClean="0">
              <a:solidFill>
                <a:srgbClr val="0000CC"/>
              </a:solidFill>
              <a:latin typeface="+mj-lt"/>
            </a:endParaRPr>
          </a:p>
          <a:p>
            <a:pPr algn="just" eaLnBrk="1" hangingPunct="1">
              <a:spcBef>
                <a:spcPct val="0"/>
              </a:spcBef>
              <a:buClr>
                <a:srgbClr val="FFC000"/>
              </a:buClr>
              <a:buSzPct val="130000"/>
              <a:buFont typeface="Wingdings" pitchFamily="2" charset="2"/>
              <a:buChar char="§"/>
            </a:pPr>
            <a:endParaRPr lang="es-MX" altLang="es-CL" sz="2200" u="none" dirty="0">
              <a:solidFill>
                <a:srgbClr val="0000CC"/>
              </a:solidFill>
            </a:endParaRPr>
          </a:p>
        </p:txBody>
      </p:sp>
    </p:spTree>
    <p:extLst>
      <p:ext uri="{BB962C8B-B14F-4D97-AF65-F5344CB8AC3E}">
        <p14:creationId xmlns:p14="http://schemas.microsoft.com/office/powerpoint/2010/main" val="488498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323528" y="764704"/>
            <a:ext cx="8229600" cy="57912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1" indent="-285750" algn="just">
              <a:spcBef>
                <a:spcPct val="0"/>
              </a:spcBef>
              <a:buClr>
                <a:srgbClr val="FFC000"/>
              </a:buClr>
              <a:buSzPct val="130000"/>
              <a:buFont typeface="Wingdings" pitchFamily="2" charset="2"/>
              <a:buChar char="§"/>
              <a:defRPr/>
            </a:pPr>
            <a:r>
              <a:rPr lang="es-CL" sz="2000" dirty="0">
                <a:solidFill>
                  <a:srgbClr val="0000CC"/>
                </a:solidFill>
                <a:latin typeface="+mj-lt"/>
              </a:rPr>
              <a:t>Las nuevas normas tienen </a:t>
            </a:r>
            <a:r>
              <a:rPr lang="es-CL" sz="2000" b="1" dirty="0">
                <a:solidFill>
                  <a:srgbClr val="0000CC"/>
                </a:solidFill>
                <a:latin typeface="+mj-lt"/>
              </a:rPr>
              <a:t>carácter imperativo</a:t>
            </a:r>
            <a:r>
              <a:rPr lang="es-CL" sz="2000" dirty="0">
                <a:solidFill>
                  <a:srgbClr val="0000CC"/>
                </a:solidFill>
                <a:latin typeface="+mj-lt"/>
              </a:rPr>
              <a:t>, </a:t>
            </a:r>
            <a:r>
              <a:rPr lang="es-ES" sz="2000" dirty="0">
                <a:solidFill>
                  <a:srgbClr val="0000CC"/>
                </a:solidFill>
                <a:latin typeface="+mj-lt"/>
              </a:rPr>
              <a:t>salvo que se estipulen condiciones más beneficiosas para el asegurado</a:t>
            </a:r>
            <a:r>
              <a:rPr lang="es-CL" sz="2000" dirty="0">
                <a:solidFill>
                  <a:srgbClr val="0000CC"/>
                </a:solidFill>
                <a:latin typeface="+mj-lt"/>
              </a:rPr>
              <a:t>. </a:t>
            </a:r>
          </a:p>
          <a:p>
            <a:pPr marL="0" lvl="1" algn="just">
              <a:spcBef>
                <a:spcPct val="0"/>
              </a:spcBef>
              <a:buClr>
                <a:srgbClr val="FFC000"/>
              </a:buClr>
              <a:buSzPct val="130000"/>
              <a:defRPr/>
            </a:pPr>
            <a:r>
              <a:rPr lang="es-CL" sz="2000" b="1" dirty="0">
                <a:solidFill>
                  <a:srgbClr val="0000CC"/>
                </a:solidFill>
                <a:latin typeface="+mj-lt"/>
              </a:rPr>
              <a:t> </a:t>
            </a:r>
            <a:r>
              <a:rPr lang="es-CL" sz="2000" b="1" dirty="0" smtClean="0">
                <a:solidFill>
                  <a:srgbClr val="0000CC"/>
                </a:solidFill>
                <a:latin typeface="+mj-lt"/>
              </a:rPr>
              <a:t>    </a:t>
            </a:r>
          </a:p>
          <a:p>
            <a:pPr marL="0" lvl="1" algn="just">
              <a:spcBef>
                <a:spcPct val="0"/>
              </a:spcBef>
              <a:buClr>
                <a:srgbClr val="FFC000"/>
              </a:buClr>
              <a:buSzPct val="130000"/>
              <a:defRPr/>
            </a:pPr>
            <a:r>
              <a:rPr lang="es-CL" sz="2000" b="1" dirty="0">
                <a:solidFill>
                  <a:srgbClr val="0000CC"/>
                </a:solidFill>
                <a:latin typeface="+mj-lt"/>
              </a:rPr>
              <a:t> </a:t>
            </a:r>
            <a:r>
              <a:rPr lang="es-CL" sz="2000" b="1" dirty="0" smtClean="0">
                <a:solidFill>
                  <a:srgbClr val="0000CC"/>
                </a:solidFill>
                <a:latin typeface="+mj-lt"/>
              </a:rPr>
              <a:t>    </a:t>
            </a:r>
            <a:r>
              <a:rPr lang="es-CL" sz="2000" dirty="0" smtClean="0">
                <a:solidFill>
                  <a:srgbClr val="0000CC"/>
                </a:solidFill>
                <a:latin typeface="+mj-lt"/>
              </a:rPr>
              <a:t>Esto </a:t>
            </a:r>
            <a:r>
              <a:rPr lang="es-CL" sz="2000" dirty="0">
                <a:solidFill>
                  <a:srgbClr val="0000CC"/>
                </a:solidFill>
                <a:latin typeface="+mj-lt"/>
              </a:rPr>
              <a:t>no aplica para:</a:t>
            </a:r>
          </a:p>
          <a:p>
            <a:pPr marL="285750" lvl="1" indent="-285750" algn="just">
              <a:spcBef>
                <a:spcPct val="0"/>
              </a:spcBef>
              <a:buClr>
                <a:srgbClr val="FFC000"/>
              </a:buClr>
              <a:buSzPct val="130000"/>
              <a:buFont typeface="Wingdings" pitchFamily="2" charset="2"/>
              <a:buChar char="§"/>
              <a:defRPr/>
            </a:pPr>
            <a:r>
              <a:rPr lang="es-CL" sz="2000" dirty="0">
                <a:solidFill>
                  <a:srgbClr val="0000CC"/>
                </a:solidFill>
                <a:latin typeface="+mj-lt"/>
              </a:rPr>
              <a:t>Seguros de daños </a:t>
            </a:r>
            <a:r>
              <a:rPr lang="es-ES" sz="2000" dirty="0">
                <a:solidFill>
                  <a:srgbClr val="0000CC"/>
                </a:solidFill>
                <a:latin typeface="+mj-lt"/>
              </a:rPr>
              <a:t>contratados individualmente en que asegurado y beneficiario sean personas jurídicas con una prima anual superior a UF 200.</a:t>
            </a:r>
            <a:endParaRPr lang="es-CL" sz="20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sz="2000" dirty="0">
                <a:solidFill>
                  <a:srgbClr val="0000CC"/>
                </a:solidFill>
                <a:latin typeface="+mj-lt"/>
              </a:rPr>
              <a:t>Seguros de casco y marítimo.</a:t>
            </a:r>
          </a:p>
          <a:p>
            <a:pPr marL="285750" lvl="1" indent="-285750" algn="just">
              <a:spcBef>
                <a:spcPct val="0"/>
              </a:spcBef>
              <a:buClr>
                <a:srgbClr val="FFC000"/>
              </a:buClr>
              <a:buSzPct val="130000"/>
              <a:buFont typeface="Wingdings" pitchFamily="2" charset="2"/>
              <a:buChar char="§"/>
              <a:defRPr/>
            </a:pPr>
            <a:endParaRPr lang="es-CL" sz="2000" b="1"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sz="2000" b="1" dirty="0" err="1" smtClean="0">
                <a:solidFill>
                  <a:srgbClr val="0000CC"/>
                </a:solidFill>
                <a:latin typeface="+mj-lt"/>
              </a:rPr>
              <a:t>Desformalización</a:t>
            </a:r>
            <a:r>
              <a:rPr lang="es-CL" sz="2000" b="1" dirty="0" smtClean="0">
                <a:solidFill>
                  <a:srgbClr val="0000CC"/>
                </a:solidFill>
                <a:latin typeface="+mj-lt"/>
              </a:rPr>
              <a:t> </a:t>
            </a:r>
            <a:r>
              <a:rPr lang="es-CL" sz="2000" b="1" dirty="0">
                <a:solidFill>
                  <a:srgbClr val="0000CC"/>
                </a:solidFill>
                <a:latin typeface="+mj-lt"/>
              </a:rPr>
              <a:t>del contrato</a:t>
            </a:r>
            <a:r>
              <a:rPr lang="es-CL" sz="2000" dirty="0">
                <a:solidFill>
                  <a:srgbClr val="0000CC"/>
                </a:solidFill>
                <a:latin typeface="+mj-lt"/>
              </a:rPr>
              <a:t>: </a:t>
            </a:r>
            <a:r>
              <a:rPr lang="es-CL" sz="2000" dirty="0" smtClean="0">
                <a:solidFill>
                  <a:srgbClr val="0000CC"/>
                </a:solidFill>
                <a:latin typeface="+mj-lt"/>
              </a:rPr>
              <a:t>el </a:t>
            </a:r>
            <a:r>
              <a:rPr lang="es-CL" sz="2000" b="1" dirty="0">
                <a:solidFill>
                  <a:srgbClr val="0000CC"/>
                </a:solidFill>
                <a:latin typeface="+mj-lt"/>
              </a:rPr>
              <a:t>contrato</a:t>
            </a:r>
            <a:r>
              <a:rPr lang="es-CL" sz="2000" dirty="0">
                <a:solidFill>
                  <a:srgbClr val="0000CC"/>
                </a:solidFill>
                <a:latin typeface="+mj-lt"/>
              </a:rPr>
              <a:t> de seguro deja de ser solemne y pasa a ser consensual</a:t>
            </a:r>
            <a:r>
              <a:rPr lang="es-CL" sz="2000" dirty="0" smtClean="0">
                <a:solidFill>
                  <a:srgbClr val="0000CC"/>
                </a:solidFill>
                <a:latin typeface="+mj-lt"/>
              </a:rPr>
              <a:t>.</a:t>
            </a:r>
          </a:p>
          <a:p>
            <a:pPr marL="0" lvl="1" algn="just">
              <a:spcBef>
                <a:spcPct val="0"/>
              </a:spcBef>
              <a:buClr>
                <a:srgbClr val="FFC000"/>
              </a:buClr>
              <a:buSzPct val="130000"/>
              <a:defRPr/>
            </a:pPr>
            <a:endParaRPr lang="es-CL" sz="20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sz="2000" b="1" dirty="0">
                <a:solidFill>
                  <a:srgbClr val="0000CC"/>
                </a:solidFill>
                <a:latin typeface="+mj-lt"/>
              </a:rPr>
              <a:t>Se regula el contrato colectivo</a:t>
            </a:r>
            <a:r>
              <a:rPr lang="es-CL" sz="2000" dirty="0">
                <a:solidFill>
                  <a:srgbClr val="0000CC"/>
                </a:solidFill>
                <a:latin typeface="+mj-lt"/>
              </a:rPr>
              <a:t>: </a:t>
            </a:r>
            <a:r>
              <a:rPr lang="es-CL" sz="2000" dirty="0" smtClean="0">
                <a:solidFill>
                  <a:srgbClr val="0000CC"/>
                </a:solidFill>
                <a:latin typeface="+mj-lt"/>
              </a:rPr>
              <a:t>las </a:t>
            </a:r>
            <a:r>
              <a:rPr lang="es-CL" sz="2000" dirty="0">
                <a:solidFill>
                  <a:srgbClr val="0000CC"/>
                </a:solidFill>
                <a:latin typeface="+mj-lt"/>
              </a:rPr>
              <a:t>modificaciones son notificadas por asegurador a través del tomador y rigen a </a:t>
            </a:r>
            <a:r>
              <a:rPr lang="es-CL" sz="2000" dirty="0" smtClean="0">
                <a:solidFill>
                  <a:srgbClr val="0000CC"/>
                </a:solidFill>
                <a:latin typeface="+mj-lt"/>
              </a:rPr>
              <a:t>contar </a:t>
            </a:r>
            <a:r>
              <a:rPr lang="es-CL" sz="2000" dirty="0">
                <a:solidFill>
                  <a:srgbClr val="0000CC"/>
                </a:solidFill>
                <a:latin typeface="+mj-lt"/>
              </a:rPr>
              <a:t>de la siguiente renovación. El asegurado puede renunciar si no está de acuerdo</a:t>
            </a:r>
            <a:r>
              <a:rPr lang="es-CL" sz="2000" dirty="0" smtClean="0">
                <a:solidFill>
                  <a:srgbClr val="0000CC"/>
                </a:solidFill>
                <a:latin typeface="+mj-lt"/>
              </a:rPr>
              <a:t>.</a:t>
            </a:r>
          </a:p>
          <a:p>
            <a:pPr marL="285750" lvl="1" indent="-285750" algn="just">
              <a:spcBef>
                <a:spcPct val="0"/>
              </a:spcBef>
              <a:buClr>
                <a:srgbClr val="FFC000"/>
              </a:buClr>
              <a:buSzPct val="130000"/>
              <a:buFont typeface="Wingdings" pitchFamily="2" charset="2"/>
              <a:buChar char="§"/>
              <a:defRPr/>
            </a:pPr>
            <a:endParaRPr lang="es-CL" sz="2000" dirty="0">
              <a:solidFill>
                <a:srgbClr val="0000CC"/>
              </a:solidFill>
              <a:latin typeface="+mj-lt"/>
            </a:endParaRPr>
          </a:p>
          <a:p>
            <a:pPr marL="261938" lvl="1" indent="-261938" algn="just">
              <a:spcBef>
                <a:spcPct val="0"/>
              </a:spcBef>
              <a:buClr>
                <a:srgbClr val="FFC000"/>
              </a:buClr>
              <a:buSzPct val="130000"/>
              <a:buFont typeface="Wingdings" pitchFamily="2" charset="2"/>
              <a:buChar char="§"/>
              <a:defRPr/>
            </a:pPr>
            <a:r>
              <a:rPr lang="es-CL" sz="2000" b="1" dirty="0">
                <a:solidFill>
                  <a:srgbClr val="0000CC"/>
                </a:solidFill>
                <a:latin typeface="+mj-lt"/>
              </a:rPr>
              <a:t>Declaración del riesgo</a:t>
            </a:r>
            <a:r>
              <a:rPr lang="es-CL" sz="2000" dirty="0">
                <a:solidFill>
                  <a:srgbClr val="0000CC"/>
                </a:solidFill>
                <a:latin typeface="+mj-lt"/>
              </a:rPr>
              <a:t>: el contratante debe informar al tenedor de lo que solicita el asegurador. Si éste no solicita declaración sobre el estado del riesgo, no puede alegar errores, reticencias o inexactitudes, ni circunstancias no comprendidas en la solicitud. </a:t>
            </a:r>
            <a:endParaRPr lang="es-CL" sz="2000" dirty="0" smtClean="0">
              <a:solidFill>
                <a:srgbClr val="0000CC"/>
              </a:solidFill>
              <a:latin typeface="+mj-lt"/>
            </a:endParaRPr>
          </a:p>
          <a:p>
            <a:pPr marL="342900" lvl="1" indent="-342900" algn="just">
              <a:spcBef>
                <a:spcPct val="0"/>
              </a:spcBef>
              <a:buClr>
                <a:srgbClr val="FFC000"/>
              </a:buClr>
              <a:buSzPct val="130000"/>
              <a:buFont typeface="Wingdings" pitchFamily="2" charset="2"/>
              <a:buChar char="§"/>
              <a:defRPr/>
            </a:pPr>
            <a:endParaRPr lang="es-CL" sz="20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CL" sz="2000" dirty="0">
              <a:solidFill>
                <a:srgbClr val="0000CC"/>
              </a:solidFill>
              <a:latin typeface="+mj-lt"/>
            </a:endParaRPr>
          </a:p>
        </p:txBody>
      </p:sp>
    </p:spTree>
    <p:extLst>
      <p:ext uri="{BB962C8B-B14F-4D97-AF65-F5344CB8AC3E}">
        <p14:creationId xmlns:p14="http://schemas.microsoft.com/office/powerpoint/2010/main" val="3365094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323528" y="764704"/>
            <a:ext cx="8229600" cy="579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1" indent="-285750" algn="just">
              <a:spcBef>
                <a:spcPct val="0"/>
              </a:spcBef>
              <a:buClr>
                <a:srgbClr val="FFC000"/>
              </a:buClr>
              <a:buSzPct val="130000"/>
              <a:buFont typeface="Wingdings" pitchFamily="2" charset="2"/>
              <a:buChar char="§"/>
              <a:defRPr/>
            </a:pPr>
            <a:r>
              <a:rPr lang="es-CL" sz="2000" b="1" dirty="0">
                <a:solidFill>
                  <a:srgbClr val="0000CC"/>
                </a:solidFill>
              </a:rPr>
              <a:t>Regulación legal de la preexistencia</a:t>
            </a:r>
            <a:r>
              <a:rPr lang="es-CL" sz="2000" dirty="0">
                <a:solidFill>
                  <a:srgbClr val="0000CC"/>
                </a:solidFill>
              </a:rPr>
              <a:t>: sólo podrán considerarse preexistencias aquellas enfermedades, dolencias o situaciones de salud diagnosticadas o conocidas por el asegurado o por quien contrate a su favor. </a:t>
            </a:r>
            <a:endParaRPr lang="es-CL" altLang="es-CL" sz="2000" b="1"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CL" sz="2000" dirty="0">
              <a:solidFill>
                <a:srgbClr val="0000CC"/>
              </a:solidFill>
            </a:endParaRPr>
          </a:p>
          <a:p>
            <a:pPr marL="261938" lvl="1" indent="-261938" algn="just">
              <a:spcBef>
                <a:spcPct val="0"/>
              </a:spcBef>
              <a:buClr>
                <a:srgbClr val="FFC000"/>
              </a:buClr>
              <a:buSzPct val="130000"/>
              <a:buFont typeface="Wingdings" pitchFamily="2" charset="2"/>
              <a:buChar char="§"/>
              <a:defRPr/>
            </a:pPr>
            <a:r>
              <a:rPr lang="es-CL" sz="2000" b="1" dirty="0" err="1">
                <a:solidFill>
                  <a:srgbClr val="0000CC"/>
                </a:solidFill>
              </a:rPr>
              <a:t>Devengamiento</a:t>
            </a:r>
            <a:r>
              <a:rPr lang="es-CL" sz="2000" b="1" dirty="0">
                <a:solidFill>
                  <a:srgbClr val="0000CC"/>
                </a:solidFill>
              </a:rPr>
              <a:t> de la prima</a:t>
            </a:r>
            <a:r>
              <a:rPr lang="es-CL" sz="2000" dirty="0">
                <a:solidFill>
                  <a:srgbClr val="0000CC"/>
                </a:solidFill>
              </a:rPr>
              <a:t>: la prima se devenga proporcionalmente al tiempo transcurrido, en los seguros a un plazo determinado. </a:t>
            </a:r>
          </a:p>
          <a:p>
            <a:pPr marL="0" lvl="1" algn="just">
              <a:spcBef>
                <a:spcPct val="0"/>
              </a:spcBef>
              <a:buClr>
                <a:srgbClr val="FFC000"/>
              </a:buClr>
              <a:buSzPct val="130000"/>
              <a:defRPr/>
            </a:pPr>
            <a:endParaRPr lang="es-CL" altLang="es-CL" sz="2000" b="1"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altLang="es-CL" sz="2000" b="1" dirty="0" smtClean="0">
                <a:solidFill>
                  <a:srgbClr val="0000CC"/>
                </a:solidFill>
                <a:latin typeface="+mj-lt"/>
              </a:rPr>
              <a:t>Retracto</a:t>
            </a:r>
            <a:r>
              <a:rPr lang="es-CL" altLang="es-CL" sz="2000" b="1" dirty="0">
                <a:solidFill>
                  <a:srgbClr val="0000CC"/>
                </a:solidFill>
                <a:latin typeface="+mj-lt"/>
              </a:rPr>
              <a:t>: </a:t>
            </a:r>
            <a:r>
              <a:rPr lang="es-CL" altLang="es-CL" sz="2000" dirty="0">
                <a:solidFill>
                  <a:srgbClr val="0000CC"/>
                </a:solidFill>
                <a:latin typeface="+mj-lt"/>
              </a:rPr>
              <a:t>se establece en 10 días, desde que se recibe la póliza, el derecho a retracto del contrato de seguro celebrado a distancia, sin expresión de causa ni cargo alguno, teniendo derecho a la devolución de la prima. </a:t>
            </a:r>
          </a:p>
          <a:p>
            <a:pPr marL="285750" lvl="1" indent="-285750" algn="just">
              <a:spcBef>
                <a:spcPct val="0"/>
              </a:spcBef>
              <a:buClr>
                <a:srgbClr val="FFC000"/>
              </a:buClr>
              <a:buSzPct val="130000"/>
              <a:buFont typeface="Wingdings" pitchFamily="2" charset="2"/>
              <a:buChar char="§"/>
              <a:defRPr/>
            </a:pPr>
            <a:endParaRPr lang="es-CL" altLang="es-CL" sz="2000" b="1"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altLang="es-CL" sz="2000" b="1" dirty="0">
                <a:solidFill>
                  <a:srgbClr val="0000CC"/>
                </a:solidFill>
                <a:latin typeface="+mj-lt"/>
              </a:rPr>
              <a:t>Resolución de conflictos: </a:t>
            </a:r>
            <a:r>
              <a:rPr lang="es-CL" altLang="es-CL" sz="2000" dirty="0">
                <a:solidFill>
                  <a:srgbClr val="0000CC"/>
                </a:solidFill>
                <a:latin typeface="+mj-lt"/>
              </a:rPr>
              <a:t>se establece que el mecanismo de resolución de conflictos entre asegurado y asegurador es el arbitraje. No obstante ello, el Código también da la posibilidad al asegurado de optar por ejercer su acción ante la justicia ordinaria, en disputas que surjan con motivo de un siniestro cuyo monto sea inferior a </a:t>
            </a:r>
            <a:r>
              <a:rPr lang="es-CL" altLang="es-CL" sz="2000" dirty="0" smtClean="0">
                <a:solidFill>
                  <a:srgbClr val="0000CC"/>
                </a:solidFill>
                <a:latin typeface="+mj-lt"/>
              </a:rPr>
              <a:t>UF 10.000.</a:t>
            </a:r>
            <a:endParaRPr lang="es-CL" altLang="es-CL" sz="20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CL" sz="2000" dirty="0" smtClean="0">
              <a:solidFill>
                <a:srgbClr val="0000CC"/>
              </a:solidFill>
              <a:latin typeface="+mj-lt"/>
            </a:endParaRPr>
          </a:p>
        </p:txBody>
      </p:sp>
    </p:spTree>
    <p:extLst>
      <p:ext uri="{BB962C8B-B14F-4D97-AF65-F5344CB8AC3E}">
        <p14:creationId xmlns:p14="http://schemas.microsoft.com/office/powerpoint/2010/main" val="28815908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9091" name="10 CuadroTexto"/>
          <p:cNvSpPr txBox="1">
            <a:spLocks noChangeArrowheads="1"/>
          </p:cNvSpPr>
          <p:nvPr/>
        </p:nvSpPr>
        <p:spPr bwMode="auto">
          <a:xfrm>
            <a:off x="1259632" y="470575"/>
            <a:ext cx="7884368" cy="653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Renta Vitalicia </a:t>
            </a:r>
            <a:r>
              <a:rPr lang="es-CL" altLang="es-CL" sz="1800" dirty="0" smtClean="0">
                <a:solidFill>
                  <a:srgbClr val="0000CC"/>
                </a:solidFill>
                <a:latin typeface="+mn-lt"/>
              </a:rPr>
              <a:t>Inmediata </a:t>
            </a:r>
            <a:r>
              <a:rPr lang="es-CL" altLang="es-CL" sz="1800" dirty="0" smtClean="0">
                <a:latin typeface="+mn-lt"/>
              </a:rPr>
              <a:t>(Nota 1) </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smtClean="0">
                <a:solidFill>
                  <a:srgbClr val="0000CC"/>
                </a:solidFill>
                <a:latin typeface="+mn-lt"/>
              </a:rPr>
              <a:t>Renta Vitalicia Diferida </a:t>
            </a:r>
            <a:r>
              <a:rPr lang="es-CL" altLang="es-CL" sz="1800" dirty="0" smtClean="0">
                <a:latin typeface="+mn-lt"/>
              </a:rPr>
              <a:t>(Nota 1)</a:t>
            </a:r>
          </a:p>
          <a:p>
            <a:pPr eaLnBrk="1" hangingPunct="1">
              <a:lnSpc>
                <a:spcPct val="115000"/>
              </a:lnSpc>
              <a:spcBef>
                <a:spcPct val="0"/>
              </a:spcBef>
              <a:buFont typeface="Verdana" pitchFamily="34" charset="0"/>
              <a:buAutoNum type="arabicPeriod"/>
            </a:pPr>
            <a:r>
              <a:rPr lang="pt-BR" altLang="es-CL" sz="1800" dirty="0" smtClean="0">
                <a:solidFill>
                  <a:srgbClr val="0000CC"/>
                </a:solidFill>
                <a:latin typeface="+mn-lt"/>
              </a:rPr>
              <a:t>Cláusula </a:t>
            </a:r>
            <a:r>
              <a:rPr lang="pt-BR" altLang="es-CL" sz="1800" dirty="0">
                <a:solidFill>
                  <a:srgbClr val="0000CC"/>
                </a:solidFill>
                <a:latin typeface="+mn-lt"/>
              </a:rPr>
              <a:t>de </a:t>
            </a:r>
            <a:r>
              <a:rPr lang="pt-BR" altLang="es-CL" sz="1800" dirty="0" smtClean="0">
                <a:solidFill>
                  <a:srgbClr val="0000CC"/>
                </a:solidFill>
                <a:latin typeface="+mn-lt"/>
              </a:rPr>
              <a:t>período </a:t>
            </a:r>
            <a:r>
              <a:rPr lang="pt-BR" altLang="es-CL" sz="1800" dirty="0" err="1" smtClean="0">
                <a:solidFill>
                  <a:srgbClr val="0000CC"/>
                </a:solidFill>
                <a:latin typeface="+mn-lt"/>
              </a:rPr>
              <a:t>garantizado</a:t>
            </a:r>
            <a:r>
              <a:rPr lang="pt-BR" altLang="es-CL" sz="1800" dirty="0">
                <a:solidFill>
                  <a:srgbClr val="0000CC"/>
                </a:solidFill>
                <a:latin typeface="+mn-lt"/>
              </a:rPr>
              <a:t> </a:t>
            </a:r>
            <a:r>
              <a:rPr lang="pt-BR" altLang="es-CL" sz="1800" dirty="0" smtClean="0">
                <a:latin typeface="+mn-lt"/>
              </a:rPr>
              <a:t>(Nota 1) </a:t>
            </a:r>
            <a:endParaRPr lang="pt-BR"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Cláusula de aumento de </a:t>
            </a:r>
            <a:r>
              <a:rPr lang="es-CL" altLang="es-CL" sz="1800" dirty="0" smtClean="0">
                <a:solidFill>
                  <a:srgbClr val="0000CC"/>
                </a:solidFill>
                <a:latin typeface="+mn-lt"/>
              </a:rPr>
              <a:t>porcentaje </a:t>
            </a:r>
            <a:r>
              <a:rPr lang="es-CL" altLang="es-CL" sz="1800" dirty="0" smtClean="0">
                <a:latin typeface="+mn-lt"/>
              </a:rPr>
              <a:t>(Nota 1)</a:t>
            </a:r>
            <a:r>
              <a:rPr lang="pt-BR" altLang="es-CL" sz="1800" dirty="0" smtClean="0">
                <a:latin typeface="+mn-lt"/>
              </a:rPr>
              <a:t> </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 de Seguro de Invalidez y </a:t>
            </a:r>
            <a:r>
              <a:rPr lang="es-CL" altLang="es-CL" sz="1800" dirty="0" smtClean="0">
                <a:solidFill>
                  <a:srgbClr val="0000CC"/>
                </a:solidFill>
                <a:latin typeface="+mn-lt"/>
              </a:rPr>
              <a:t>Sobrevivencia </a:t>
            </a:r>
            <a:r>
              <a:rPr lang="es-CL" altLang="es-CL" sz="1800" dirty="0" smtClean="0">
                <a:latin typeface="+mn-lt"/>
              </a:rPr>
              <a:t>(Nota 1)</a:t>
            </a:r>
            <a:r>
              <a:rPr lang="pt-BR" altLang="es-CL" sz="1800" dirty="0" smtClean="0">
                <a:latin typeface="+mn-lt"/>
              </a:rPr>
              <a:t> </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smtClean="0">
                <a:solidFill>
                  <a:srgbClr val="0000CC"/>
                </a:solidFill>
                <a:latin typeface="+mn-lt"/>
              </a:rPr>
              <a:t>Póliza SOAP </a:t>
            </a:r>
            <a:r>
              <a:rPr lang="es-CL" altLang="es-CL" sz="1800" dirty="0" smtClean="0">
                <a:latin typeface="+mn-lt"/>
              </a:rPr>
              <a:t>(Nota 2)</a:t>
            </a:r>
            <a:r>
              <a:rPr lang="pt-BR" altLang="es-CL" sz="1800" dirty="0" smtClean="0">
                <a:latin typeface="+mn-lt"/>
              </a:rPr>
              <a:t> </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smtClean="0">
                <a:solidFill>
                  <a:srgbClr val="0000CC"/>
                </a:solidFill>
                <a:latin typeface="+mn-lt"/>
              </a:rPr>
              <a:t>Póliza </a:t>
            </a:r>
            <a:r>
              <a:rPr lang="es-CL" altLang="es-CL" sz="1800" dirty="0">
                <a:solidFill>
                  <a:srgbClr val="0000CC"/>
                </a:solidFill>
                <a:latin typeface="+mn-lt"/>
              </a:rPr>
              <a:t>de garantía para asesores </a:t>
            </a:r>
            <a:r>
              <a:rPr lang="es-CL" altLang="es-CL" sz="1800" dirty="0" smtClean="0">
                <a:solidFill>
                  <a:srgbClr val="0000CC"/>
                </a:solidFill>
                <a:latin typeface="+mn-lt"/>
              </a:rPr>
              <a:t>previsionales </a:t>
            </a:r>
            <a:r>
              <a:rPr lang="es-CL" altLang="es-CL" sz="1800" dirty="0" smtClean="0">
                <a:latin typeface="+mn-lt"/>
              </a:rPr>
              <a:t>(Nota 2)</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 RC profesional para asesores </a:t>
            </a:r>
            <a:r>
              <a:rPr lang="es-CL" altLang="es-CL" sz="1800" dirty="0" smtClean="0">
                <a:solidFill>
                  <a:srgbClr val="0000CC"/>
                </a:solidFill>
                <a:latin typeface="+mn-lt"/>
              </a:rPr>
              <a:t>previsionales </a:t>
            </a:r>
            <a:r>
              <a:rPr lang="es-CL" altLang="es-CL" sz="1800" dirty="0" smtClean="0">
                <a:latin typeface="+mn-lt"/>
              </a:rPr>
              <a:t>(Nota 2)</a:t>
            </a:r>
            <a:r>
              <a:rPr lang="pt-BR" altLang="es-CL" sz="1800" dirty="0" smtClean="0">
                <a:latin typeface="+mn-lt"/>
              </a:rPr>
              <a:t> </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 RC Profesional para Liquidadores de </a:t>
            </a:r>
            <a:r>
              <a:rPr lang="es-CL" altLang="es-CL" sz="1800" dirty="0" smtClean="0">
                <a:solidFill>
                  <a:srgbClr val="0000CC"/>
                </a:solidFill>
                <a:latin typeface="+mn-lt"/>
              </a:rPr>
              <a:t>Siniestros </a:t>
            </a:r>
            <a:r>
              <a:rPr lang="es-CL" altLang="es-CL" sz="1800" dirty="0" smtClean="0">
                <a:latin typeface="+mn-lt"/>
              </a:rPr>
              <a:t>(Nota 2)</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 RC Profesional  Corredores de </a:t>
            </a:r>
            <a:r>
              <a:rPr lang="es-CL" altLang="es-CL" sz="1800" dirty="0" smtClean="0">
                <a:solidFill>
                  <a:srgbClr val="0000CC"/>
                </a:solidFill>
                <a:latin typeface="+mn-lt"/>
              </a:rPr>
              <a:t>Seguros </a:t>
            </a:r>
            <a:r>
              <a:rPr lang="es-CL" altLang="es-CL" sz="1800" dirty="0" smtClean="0">
                <a:latin typeface="+mn-lt"/>
              </a:rPr>
              <a:t>(Nota 2)</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 de Garantía Corredores de </a:t>
            </a:r>
            <a:r>
              <a:rPr lang="es-CL" altLang="es-CL" sz="1800" dirty="0" smtClean="0">
                <a:solidFill>
                  <a:srgbClr val="0000CC"/>
                </a:solidFill>
                <a:latin typeface="+mn-lt"/>
              </a:rPr>
              <a:t>Seguros </a:t>
            </a:r>
            <a:r>
              <a:rPr lang="es-CL" altLang="es-CL" sz="1800" dirty="0" smtClean="0">
                <a:latin typeface="+mn-lt"/>
              </a:rPr>
              <a:t>(Nota 2)</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 RVI sobrevivencia bomberos </a:t>
            </a:r>
            <a:r>
              <a:rPr lang="es-CL" altLang="es-CL" sz="1800" dirty="0" smtClean="0">
                <a:solidFill>
                  <a:srgbClr val="0000CC"/>
                </a:solidFill>
                <a:latin typeface="+mn-lt"/>
              </a:rPr>
              <a:t>fallecidos </a:t>
            </a:r>
            <a:r>
              <a:rPr lang="es-CL" altLang="es-CL" sz="1800" dirty="0" smtClean="0">
                <a:latin typeface="+mn-lt"/>
              </a:rPr>
              <a:t>(Nota 2)</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 RVI invalidez </a:t>
            </a:r>
            <a:r>
              <a:rPr lang="es-CL" altLang="es-CL" sz="1800" dirty="0" smtClean="0">
                <a:solidFill>
                  <a:srgbClr val="0000CC"/>
                </a:solidFill>
                <a:latin typeface="+mn-lt"/>
              </a:rPr>
              <a:t>bomberos </a:t>
            </a:r>
            <a:r>
              <a:rPr lang="es-CL" altLang="es-CL" sz="1800" dirty="0" smtClean="0">
                <a:latin typeface="+mn-lt"/>
              </a:rPr>
              <a:t>(Nota 2)</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  garantía </a:t>
            </a:r>
            <a:r>
              <a:rPr lang="es-CL" altLang="es-CL" sz="1800" dirty="0" smtClean="0">
                <a:solidFill>
                  <a:srgbClr val="0000CC"/>
                </a:solidFill>
                <a:latin typeface="+mn-lt"/>
              </a:rPr>
              <a:t>AAMH </a:t>
            </a:r>
            <a:r>
              <a:rPr lang="es-CL" altLang="es-CL" sz="1800" dirty="0" smtClean="0">
                <a:latin typeface="+mn-lt"/>
              </a:rPr>
              <a:t>(Notas 2)</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 RC certificación de firma </a:t>
            </a:r>
            <a:r>
              <a:rPr lang="es-CL" altLang="es-CL" sz="1800" dirty="0" smtClean="0">
                <a:solidFill>
                  <a:srgbClr val="0000CC"/>
                </a:solidFill>
                <a:latin typeface="+mn-lt"/>
              </a:rPr>
              <a:t>electrónica </a:t>
            </a:r>
            <a:r>
              <a:rPr lang="es-CL" altLang="es-CL" sz="1800" dirty="0" smtClean="0">
                <a:latin typeface="+mn-lt"/>
              </a:rPr>
              <a:t>(Nota 3)</a:t>
            </a:r>
            <a:endParaRPr lang="es-CL" altLang="es-CL" sz="1800" dirty="0">
              <a:latin typeface="+mn-lt"/>
            </a:endParaRP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Cláusula de mandato irrevocable para pólizas en moneda </a:t>
            </a:r>
            <a:r>
              <a:rPr lang="es-CL" altLang="es-CL" sz="1800" dirty="0" smtClean="0">
                <a:solidFill>
                  <a:srgbClr val="0000CC"/>
                </a:solidFill>
                <a:latin typeface="+mn-lt"/>
              </a:rPr>
              <a:t>extranjera </a:t>
            </a:r>
            <a:r>
              <a:rPr lang="es-CL" altLang="es-CL" sz="1800" dirty="0" smtClean="0">
                <a:latin typeface="+mn-lt"/>
              </a:rPr>
              <a:t>(Nota 3)</a:t>
            </a:r>
          </a:p>
          <a:p>
            <a:pPr eaLnBrk="1" hangingPunct="1">
              <a:lnSpc>
                <a:spcPct val="115000"/>
              </a:lnSpc>
              <a:spcBef>
                <a:spcPct val="0"/>
              </a:spcBef>
              <a:buFont typeface="Verdana" pitchFamily="34" charset="0"/>
              <a:buAutoNum type="arabicPeriod"/>
            </a:pPr>
            <a:r>
              <a:rPr lang="es-CL" altLang="es-CL" sz="1800" dirty="0">
                <a:solidFill>
                  <a:srgbClr val="0000CC"/>
                </a:solidFill>
                <a:latin typeface="+mn-lt"/>
              </a:rPr>
              <a:t>Pólizas Ministerio de Transportes </a:t>
            </a:r>
            <a:r>
              <a:rPr lang="es-CL" altLang="es-CL" sz="1800" dirty="0" smtClean="0">
                <a:latin typeface="+mn-lt"/>
              </a:rPr>
              <a:t>(Nota 3)</a:t>
            </a:r>
          </a:p>
          <a:p>
            <a:pPr marL="0" indent="0" eaLnBrk="1" hangingPunct="1">
              <a:lnSpc>
                <a:spcPct val="115000"/>
              </a:lnSpc>
              <a:spcBef>
                <a:spcPct val="0"/>
              </a:spcBef>
              <a:buNone/>
            </a:pPr>
            <a:endParaRPr lang="es-CL" altLang="es-CL" sz="800" b="1" dirty="0" smtClean="0">
              <a:latin typeface="+mn-lt"/>
            </a:endParaRPr>
          </a:p>
          <a:p>
            <a:pPr marL="0" indent="0" eaLnBrk="1" hangingPunct="1">
              <a:lnSpc>
                <a:spcPct val="115000"/>
              </a:lnSpc>
              <a:spcBef>
                <a:spcPct val="0"/>
              </a:spcBef>
              <a:buNone/>
            </a:pPr>
            <a:r>
              <a:rPr lang="es-CL" altLang="es-CL" sz="1200" b="1" dirty="0" smtClean="0">
                <a:latin typeface="+mn-lt"/>
              </a:rPr>
              <a:t>Nota 1</a:t>
            </a:r>
            <a:r>
              <a:rPr lang="es-CL" altLang="es-CL" sz="1200" dirty="0" smtClean="0">
                <a:latin typeface="+mn-lt"/>
              </a:rPr>
              <a:t>: depositada por la SVS</a:t>
            </a:r>
          </a:p>
          <a:p>
            <a:pPr marL="0" indent="0" eaLnBrk="1" hangingPunct="1">
              <a:lnSpc>
                <a:spcPct val="115000"/>
              </a:lnSpc>
              <a:spcBef>
                <a:spcPct val="0"/>
              </a:spcBef>
              <a:buNone/>
            </a:pPr>
            <a:r>
              <a:rPr lang="es-CL" altLang="es-CL" sz="1200" b="1" dirty="0" smtClean="0">
                <a:latin typeface="+mn-lt"/>
              </a:rPr>
              <a:t>Nota 2</a:t>
            </a:r>
            <a:r>
              <a:rPr lang="es-CL" altLang="es-CL" sz="1200" dirty="0" smtClean="0">
                <a:latin typeface="+mn-lt"/>
              </a:rPr>
              <a:t>: SVS probablemente depositará en Octubre 2013</a:t>
            </a:r>
          </a:p>
          <a:p>
            <a:pPr marL="0" indent="0" eaLnBrk="1" hangingPunct="1">
              <a:lnSpc>
                <a:spcPct val="115000"/>
              </a:lnSpc>
              <a:spcBef>
                <a:spcPct val="0"/>
              </a:spcBef>
              <a:buNone/>
            </a:pPr>
            <a:r>
              <a:rPr lang="es-CL" altLang="es-CL" sz="1200" b="1" dirty="0" smtClean="0">
                <a:latin typeface="+mn-lt"/>
              </a:rPr>
              <a:t>Nota 3</a:t>
            </a:r>
            <a:r>
              <a:rPr lang="es-CL" altLang="es-CL" sz="1200" dirty="0" smtClean="0">
                <a:latin typeface="+mn-lt"/>
              </a:rPr>
              <a:t>:  en desarrollo por parte de la SVS</a:t>
            </a:r>
          </a:p>
          <a:p>
            <a:pPr marL="0" indent="0" eaLnBrk="1" hangingPunct="1">
              <a:lnSpc>
                <a:spcPct val="115000"/>
              </a:lnSpc>
              <a:spcBef>
                <a:spcPct val="0"/>
              </a:spcBef>
              <a:buNone/>
            </a:pPr>
            <a:r>
              <a:rPr lang="es-CL" altLang="es-CL" sz="1200" dirty="0" smtClean="0">
                <a:latin typeface="+mn-lt"/>
              </a:rPr>
              <a:t>Notas al 30.09.2013</a:t>
            </a:r>
          </a:p>
        </p:txBody>
      </p:sp>
      <p:sp>
        <p:nvSpPr>
          <p:cNvPr id="2" name="1 Rectángulo"/>
          <p:cNvSpPr/>
          <p:nvPr/>
        </p:nvSpPr>
        <p:spPr>
          <a:xfrm>
            <a:off x="395536" y="26232"/>
            <a:ext cx="8424936" cy="707886"/>
          </a:xfrm>
          <a:prstGeom prst="rect">
            <a:avLst/>
          </a:prstGeom>
        </p:spPr>
        <p:txBody>
          <a:bodyPr wrap="square">
            <a:spAutoFit/>
          </a:bodyPr>
          <a:lstStyle/>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Pólizas </a:t>
            </a:r>
            <a:r>
              <a:rPr lang="es-CL" altLang="es-CL" sz="2000" b="1" dirty="0">
                <a:solidFill>
                  <a:srgbClr val="0000CC"/>
                </a:solidFill>
              </a:rPr>
              <a:t>de seguro que por ley o reglamento se deben depositar en la </a:t>
            </a:r>
            <a:r>
              <a:rPr lang="es-CL" altLang="es-CL" sz="2000" b="1" dirty="0" smtClean="0">
                <a:solidFill>
                  <a:srgbClr val="0000CC"/>
                </a:solidFill>
              </a:rPr>
              <a:t>SVS:</a:t>
            </a:r>
            <a:endParaRPr lang="es-CL" altLang="es-CL" sz="2000" b="1" dirty="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sz="2000" dirty="0">
              <a:solidFill>
                <a:srgbClr val="0000CC"/>
              </a:solidFill>
            </a:endParaRPr>
          </a:p>
        </p:txBody>
      </p:sp>
    </p:spTree>
    <p:extLst>
      <p:ext uri="{BB962C8B-B14F-4D97-AF65-F5344CB8AC3E}">
        <p14:creationId xmlns:p14="http://schemas.microsoft.com/office/powerpoint/2010/main" val="3858687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1 Rectángulo"/>
          <p:cNvSpPr/>
          <p:nvPr/>
        </p:nvSpPr>
        <p:spPr>
          <a:xfrm>
            <a:off x="395536" y="262403"/>
            <a:ext cx="8280920" cy="1938992"/>
          </a:xfrm>
          <a:prstGeom prst="rect">
            <a:avLst/>
          </a:prstGeom>
        </p:spPr>
        <p:txBody>
          <a:bodyPr wrap="square">
            <a:spAutoFit/>
          </a:bodyPr>
          <a:lstStyle/>
          <a:p>
            <a:pPr marL="0" lvl="1" algn="just">
              <a:spcBef>
                <a:spcPct val="0"/>
              </a:spcBef>
              <a:buClr>
                <a:srgbClr val="FFC000"/>
              </a:buClr>
              <a:buSzPct val="130000"/>
              <a:defRPr/>
            </a:pPr>
            <a:r>
              <a:rPr lang="es-CL" altLang="es-CL" sz="2000" b="1" dirty="0" smtClean="0">
                <a:solidFill>
                  <a:srgbClr val="0000CC"/>
                </a:solidFill>
              </a:rPr>
              <a:t>Pólizas depositadas por el mercado:</a:t>
            </a:r>
          </a:p>
          <a:p>
            <a:pPr marL="0" lvl="1" algn="just">
              <a:spcBef>
                <a:spcPct val="0"/>
              </a:spcBef>
              <a:buClr>
                <a:srgbClr val="FFC000"/>
              </a:buClr>
              <a:buSzPct val="130000"/>
              <a:defRPr/>
            </a:pPr>
            <a:endParaRPr lang="es-CL" altLang="es-CL" sz="2000" b="1" dirty="0">
              <a:solidFill>
                <a:srgbClr val="0000CC"/>
              </a:solidFill>
            </a:endParaRPr>
          </a:p>
          <a:p>
            <a:pPr marL="342900" lvl="1" indent="-342900" algn="just">
              <a:spcBef>
                <a:spcPct val="0"/>
              </a:spcBef>
              <a:buClr>
                <a:srgbClr val="FFC000"/>
              </a:buClr>
              <a:buSzPct val="130000"/>
              <a:buFont typeface="Wingdings" pitchFamily="2" charset="2"/>
              <a:buChar char="§"/>
              <a:defRPr/>
            </a:pPr>
            <a:r>
              <a:rPr lang="es-CL" altLang="es-CL" sz="2000" dirty="0" smtClean="0">
                <a:solidFill>
                  <a:srgbClr val="0000CC"/>
                </a:solidFill>
              </a:rPr>
              <a:t>El mercado depositó </a:t>
            </a:r>
            <a:r>
              <a:rPr lang="es-CL" altLang="es-CL" sz="2000" dirty="0" smtClean="0">
                <a:solidFill>
                  <a:srgbClr val="0000CC"/>
                </a:solidFill>
              </a:rPr>
              <a:t>220 pólizas </a:t>
            </a:r>
            <a:r>
              <a:rPr lang="es-CL" altLang="es-CL" sz="2000" dirty="0" smtClean="0">
                <a:solidFill>
                  <a:srgbClr val="0000CC"/>
                </a:solidFill>
              </a:rPr>
              <a:t>y cláusulas adicionales al </a:t>
            </a:r>
            <a:r>
              <a:rPr lang="es-CL" altLang="es-CL" sz="2000" dirty="0" smtClean="0">
                <a:solidFill>
                  <a:srgbClr val="0000CC"/>
                </a:solidFill>
              </a:rPr>
              <a:t>04 octubre </a:t>
            </a:r>
            <a:r>
              <a:rPr lang="es-CL" altLang="es-CL" sz="2000" dirty="0" smtClean="0">
                <a:solidFill>
                  <a:srgbClr val="0000CC"/>
                </a:solidFill>
              </a:rPr>
              <a:t>de 2013. De éstas </a:t>
            </a:r>
            <a:r>
              <a:rPr lang="es-CL" altLang="es-CL" sz="2000" dirty="0" smtClean="0">
                <a:solidFill>
                  <a:srgbClr val="0000CC"/>
                </a:solidFill>
              </a:rPr>
              <a:t>34 </a:t>
            </a:r>
            <a:r>
              <a:rPr lang="es-CL" altLang="es-CL" sz="2000" dirty="0" smtClean="0">
                <a:solidFill>
                  <a:srgbClr val="0000CC"/>
                </a:solidFill>
              </a:rPr>
              <a:t>fueron depositadas por la AACH y </a:t>
            </a:r>
            <a:r>
              <a:rPr lang="es-CL" altLang="es-CL" sz="2000" dirty="0" smtClean="0">
                <a:solidFill>
                  <a:srgbClr val="0000CC"/>
                </a:solidFill>
              </a:rPr>
              <a:t>186 </a:t>
            </a:r>
            <a:r>
              <a:rPr lang="es-CL" altLang="es-CL" sz="2000" dirty="0" smtClean="0">
                <a:solidFill>
                  <a:srgbClr val="0000CC"/>
                </a:solidFill>
              </a:rPr>
              <a:t>por las aseguradoras.</a:t>
            </a:r>
          </a:p>
          <a:p>
            <a:pPr marL="342900" lvl="1" indent="-342900" algn="just">
              <a:spcBef>
                <a:spcPct val="0"/>
              </a:spcBef>
              <a:buClr>
                <a:srgbClr val="FFC000"/>
              </a:buClr>
              <a:buSzPct val="130000"/>
              <a:buFont typeface="Wingdings" pitchFamily="2" charset="2"/>
              <a:buChar char="§"/>
              <a:defRPr/>
            </a:pPr>
            <a:endParaRPr lang="es-CL" altLang="es-CL" sz="2000" b="1" dirty="0">
              <a:solidFill>
                <a:srgbClr val="0000CC"/>
              </a:solidFill>
            </a:endParaRPr>
          </a:p>
        </p:txBody>
      </p:sp>
      <p:sp>
        <p:nvSpPr>
          <p:cNvPr id="19" name="6 CuadroTexto"/>
          <p:cNvSpPr txBox="1"/>
          <p:nvPr/>
        </p:nvSpPr>
        <p:spPr>
          <a:xfrm>
            <a:off x="179512" y="6274645"/>
            <a:ext cx="4375212" cy="4667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1200" dirty="0"/>
              <a:t>(*)</a:t>
            </a:r>
            <a:r>
              <a:rPr lang="es-CL" sz="1200" baseline="0" dirty="0"/>
              <a:t> Otros incluye: Asistencia Generales </a:t>
            </a:r>
            <a:r>
              <a:rPr lang="es-CL" sz="1200" baseline="0" dirty="0" smtClean="0"/>
              <a:t>(5), Garantía y Fidelidad  (3), Responsabilidad Civil (4), </a:t>
            </a:r>
            <a:r>
              <a:rPr lang="es-CL" sz="1200" baseline="0" dirty="0"/>
              <a:t>Varios SG </a:t>
            </a:r>
            <a:r>
              <a:rPr lang="es-CL" sz="1200" baseline="0" dirty="0" smtClean="0"/>
              <a:t>(7), Robo (3) </a:t>
            </a:r>
            <a:r>
              <a:rPr lang="es-CL" sz="1200" baseline="0" dirty="0"/>
              <a:t>y </a:t>
            </a:r>
            <a:r>
              <a:rPr lang="es-CL" sz="1200" baseline="0" dirty="0" smtClean="0"/>
              <a:t>Renta Privada (4)</a:t>
            </a:r>
            <a:endParaRPr lang="es-CL" sz="1200" dirty="0"/>
          </a:p>
        </p:txBody>
      </p:sp>
      <p:sp>
        <p:nvSpPr>
          <p:cNvPr id="36" name="6 CuadroTexto"/>
          <p:cNvSpPr txBox="1"/>
          <p:nvPr/>
        </p:nvSpPr>
        <p:spPr>
          <a:xfrm>
            <a:off x="5364088" y="6237312"/>
            <a:ext cx="3312368" cy="5760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1200" dirty="0"/>
              <a:t>(*)</a:t>
            </a:r>
            <a:r>
              <a:rPr lang="es-CL" sz="1200" baseline="0" dirty="0"/>
              <a:t> Otros incluye</a:t>
            </a:r>
            <a:r>
              <a:rPr lang="es-CL" sz="1200" baseline="0" dirty="0" smtClean="0"/>
              <a:t>: </a:t>
            </a:r>
            <a:r>
              <a:rPr lang="es-CL" sz="1200" baseline="0" dirty="0" smtClean="0"/>
              <a:t>Vida (4), Desgravamen </a:t>
            </a:r>
            <a:r>
              <a:rPr lang="es-CL" sz="1200" baseline="0" dirty="0" smtClean="0"/>
              <a:t>(2) </a:t>
            </a:r>
            <a:r>
              <a:rPr lang="es-CL" sz="1200" baseline="0" dirty="0" smtClean="0"/>
              <a:t>, </a:t>
            </a:r>
          </a:p>
          <a:p>
            <a:r>
              <a:rPr lang="es-CL" sz="1200" baseline="0" dirty="0" smtClean="0"/>
              <a:t>Renta Privada (2) y Robo (1).</a:t>
            </a:r>
            <a:endParaRPr lang="es-CL" sz="1200" dirty="0"/>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656" y="1772354"/>
            <a:ext cx="7674535" cy="453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0703" y="1793966"/>
            <a:ext cx="8380009" cy="437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2915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90128" name="4 CuadroTexto"/>
          <p:cNvSpPr txBox="1">
            <a:spLocks noChangeArrowheads="1"/>
          </p:cNvSpPr>
          <p:nvPr/>
        </p:nvSpPr>
        <p:spPr bwMode="auto">
          <a:xfrm>
            <a:off x="539750" y="5657671"/>
            <a:ext cx="759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L" altLang="es-CL" sz="1200" dirty="0">
                <a:solidFill>
                  <a:srgbClr val="0000CC"/>
                </a:solidFill>
                <a:latin typeface="+mn-lt"/>
              </a:rPr>
              <a:t>(*) El DL N°1.092 de 1975 DISPONE OBLIGATORIEDAD DEL SEGURO DE VIDA PARA EL PERSONAL DE LAS FUERZAS ARMADAS Y CARABINEROS .</a:t>
            </a:r>
          </a:p>
          <a:p>
            <a:pPr algn="just" eaLnBrk="1" hangingPunct="1">
              <a:spcBef>
                <a:spcPct val="0"/>
              </a:spcBef>
              <a:buFontTx/>
              <a:buNone/>
            </a:pPr>
            <a:r>
              <a:rPr lang="es-CL" altLang="es-CL" sz="1200" dirty="0">
                <a:solidFill>
                  <a:srgbClr val="0000CC"/>
                </a:solidFill>
                <a:latin typeface="+mn-lt"/>
              </a:rPr>
              <a:t>Art. 2°: Los planes de seguros, tanto del Primer como del Segundo Grupo, que las Mutualidades Institucionales establezcan en favor de las personas indicadas en el artículo anterior, sea por medio de pólizas de seguros individuales o colectivos o mediante otras formas de contratación, según corresponda, deberán contar previamente con la aprobación de la Superintendencia de Valores y Seguros.</a:t>
            </a:r>
          </a:p>
        </p:txBody>
      </p:sp>
      <p:sp>
        <p:nvSpPr>
          <p:cNvPr id="7" name="6 Rectángulo"/>
          <p:cNvSpPr/>
          <p:nvPr/>
        </p:nvSpPr>
        <p:spPr>
          <a:xfrm>
            <a:off x="395536" y="302359"/>
            <a:ext cx="8424936" cy="6247864"/>
          </a:xfrm>
          <a:prstGeom prst="rect">
            <a:avLst/>
          </a:prstGeom>
        </p:spPr>
        <p:txBody>
          <a:bodyPr wrap="square">
            <a:spAutoFit/>
          </a:bodyPr>
          <a:lstStyle/>
          <a:p>
            <a:pPr marL="0" lvl="1" algn="just">
              <a:spcBef>
                <a:spcPct val="0"/>
              </a:spcBef>
              <a:buClr>
                <a:srgbClr val="FFC000"/>
              </a:buClr>
              <a:buSzPct val="130000"/>
              <a:defRPr/>
            </a:pPr>
            <a:r>
              <a:rPr lang="es-CL" altLang="es-CL" sz="2000" b="1" dirty="0" smtClean="0">
                <a:solidFill>
                  <a:srgbClr val="0000CC"/>
                </a:solidFill>
              </a:rPr>
              <a:t>Pólizas </a:t>
            </a:r>
            <a:r>
              <a:rPr lang="es-CL" altLang="es-CL" sz="2000" b="1" dirty="0">
                <a:solidFill>
                  <a:srgbClr val="0000CC"/>
                </a:solidFill>
              </a:rPr>
              <a:t>de seguro </a:t>
            </a:r>
            <a:r>
              <a:rPr lang="es-CL" altLang="es-CL" sz="2000" b="1" dirty="0" smtClean="0">
                <a:solidFill>
                  <a:srgbClr val="0000CC"/>
                </a:solidFill>
              </a:rPr>
              <a:t>con características especiales:</a:t>
            </a:r>
          </a:p>
          <a:p>
            <a:pPr marL="342900" lvl="1" indent="-342900" algn="just">
              <a:spcBef>
                <a:spcPct val="0"/>
              </a:spcBef>
              <a:buClr>
                <a:srgbClr val="FFC000"/>
              </a:buClr>
              <a:buSzPct val="130000"/>
              <a:buFont typeface="Wingdings" pitchFamily="2" charset="2"/>
              <a:buChar char="§"/>
              <a:defRPr/>
            </a:pPr>
            <a:endParaRPr lang="es-CL" altLang="es-CL" sz="1000" b="1" dirty="0" smtClean="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altLang="es-CL" sz="1000" b="1" dirty="0" smtClean="0">
              <a:solidFill>
                <a:srgbClr val="0000CC"/>
              </a:solidFill>
            </a:endParaRPr>
          </a:p>
          <a:p>
            <a:pPr marL="342900" lvl="1" indent="-342900">
              <a:spcBef>
                <a:spcPct val="0"/>
              </a:spcBef>
              <a:buClr>
                <a:srgbClr val="FFC000"/>
              </a:buClr>
              <a:buSzPct val="130000"/>
              <a:buFont typeface="Wingdings" pitchFamily="2" charset="2"/>
              <a:buChar char="§"/>
              <a:defRPr/>
            </a:pPr>
            <a:r>
              <a:rPr lang="es-CL" altLang="es-CL" sz="2000" b="1" dirty="0" smtClean="0">
                <a:solidFill>
                  <a:srgbClr val="0000CC"/>
                </a:solidFill>
              </a:rPr>
              <a:t>Pólizas </a:t>
            </a:r>
            <a:r>
              <a:rPr lang="es-CL" altLang="es-CL" sz="2000" b="1" dirty="0">
                <a:solidFill>
                  <a:srgbClr val="0000CC"/>
                </a:solidFill>
              </a:rPr>
              <a:t>hipotecarias  </a:t>
            </a:r>
            <a:r>
              <a:rPr lang="es-CL" sz="2000" dirty="0">
                <a:solidFill>
                  <a:srgbClr val="0000CC"/>
                </a:solidFill>
              </a:rPr>
              <a:t>(4POL y 16 Cláusulas)                                                    Depositadas por el mercado</a:t>
            </a:r>
          </a:p>
          <a:p>
            <a:pPr marL="0" lvl="1">
              <a:spcBef>
                <a:spcPct val="0"/>
              </a:spcBef>
              <a:buClr>
                <a:srgbClr val="FFC000"/>
              </a:buClr>
              <a:buSzPct val="130000"/>
              <a:defRPr/>
            </a:pPr>
            <a:endParaRPr lang="es-CL" sz="2000" b="1" dirty="0">
              <a:solidFill>
                <a:srgbClr val="00B050"/>
              </a:solidFill>
            </a:endParaRPr>
          </a:p>
          <a:p>
            <a:pPr marL="0" lvl="1">
              <a:spcBef>
                <a:spcPct val="0"/>
              </a:spcBef>
              <a:buClr>
                <a:srgbClr val="FFC000"/>
              </a:buClr>
              <a:buSzPct val="130000"/>
              <a:defRPr/>
            </a:pPr>
            <a:endParaRPr lang="es-CL" sz="1000" b="1" dirty="0">
              <a:solidFill>
                <a:srgbClr val="00B050"/>
              </a:solidFill>
            </a:endParaRPr>
          </a:p>
          <a:p>
            <a:pPr marL="342900" lvl="1" indent="-342900">
              <a:spcBef>
                <a:spcPct val="0"/>
              </a:spcBef>
              <a:buClr>
                <a:srgbClr val="FFC000"/>
              </a:buClr>
              <a:buSzPct val="130000"/>
              <a:buFont typeface="Wingdings" pitchFamily="2" charset="2"/>
              <a:buChar char="§"/>
              <a:defRPr/>
            </a:pPr>
            <a:r>
              <a:rPr lang="es-CL" sz="2000" b="1" dirty="0" smtClean="0">
                <a:solidFill>
                  <a:srgbClr val="0000CC"/>
                </a:solidFill>
              </a:rPr>
              <a:t>Pólizas </a:t>
            </a:r>
            <a:r>
              <a:rPr lang="es-CL" sz="2000" b="1" dirty="0">
                <a:solidFill>
                  <a:srgbClr val="0000CC"/>
                </a:solidFill>
              </a:rPr>
              <a:t>del  Art. 2 DL 1092 de 1975 de las mutuales de seguro (*) </a:t>
            </a:r>
            <a:r>
              <a:rPr lang="es-CL" sz="2000" b="1" dirty="0" smtClean="0">
                <a:solidFill>
                  <a:srgbClr val="0000CC"/>
                </a:solidFill>
              </a:rPr>
              <a:t>  </a:t>
            </a:r>
            <a:r>
              <a:rPr lang="es-CL" sz="2000" b="1" dirty="0" smtClean="0">
                <a:solidFill>
                  <a:srgbClr val="FF0000"/>
                </a:solidFill>
              </a:rPr>
              <a:t>Requieren </a:t>
            </a:r>
            <a:r>
              <a:rPr lang="es-CL" sz="2000" b="1" dirty="0">
                <a:solidFill>
                  <a:srgbClr val="FF0000"/>
                </a:solidFill>
              </a:rPr>
              <a:t>autorización de la SVS       </a:t>
            </a:r>
            <a:r>
              <a:rPr lang="es-CL" sz="2000" b="1" dirty="0">
                <a:solidFill>
                  <a:srgbClr val="0000CC"/>
                </a:solidFill>
              </a:rPr>
              <a:t>                                                   </a:t>
            </a:r>
            <a:r>
              <a:rPr lang="es-CL" sz="2000" dirty="0">
                <a:solidFill>
                  <a:srgbClr val="0000CC"/>
                </a:solidFill>
              </a:rPr>
              <a:t> </a:t>
            </a:r>
            <a:r>
              <a:rPr lang="es-CL" sz="2000" b="1" dirty="0">
                <a:solidFill>
                  <a:srgbClr val="CC00FF"/>
                </a:solidFill>
              </a:rPr>
              <a:t>                     </a:t>
            </a:r>
            <a:r>
              <a:rPr lang="es-CL" sz="2000" dirty="0">
                <a:solidFill>
                  <a:srgbClr val="0000CC"/>
                </a:solidFill>
              </a:rPr>
              <a:t>1 póliza en proceso </a:t>
            </a:r>
            <a:r>
              <a:rPr lang="es-CL" sz="2000">
                <a:solidFill>
                  <a:srgbClr val="0000CC"/>
                </a:solidFill>
              </a:rPr>
              <a:t>de </a:t>
            </a:r>
            <a:r>
              <a:rPr lang="es-CL" sz="2000" smtClean="0">
                <a:solidFill>
                  <a:srgbClr val="0000CC"/>
                </a:solidFill>
              </a:rPr>
              <a:t>autorización</a:t>
            </a:r>
            <a:endParaRPr lang="es-CL" sz="2000" dirty="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sz="2000" b="1" dirty="0" smtClean="0">
              <a:solidFill>
                <a:srgbClr val="00B050"/>
              </a:solidFill>
            </a:endParaRPr>
          </a:p>
          <a:p>
            <a:pPr marL="342900" lvl="1" indent="-342900" algn="just">
              <a:spcBef>
                <a:spcPct val="0"/>
              </a:spcBef>
              <a:buClr>
                <a:srgbClr val="FFC000"/>
              </a:buClr>
              <a:buSzPct val="130000"/>
              <a:buFont typeface="Wingdings" pitchFamily="2" charset="2"/>
              <a:buChar char="§"/>
              <a:defRPr/>
            </a:pPr>
            <a:endParaRPr lang="es-CL" sz="1000" b="1" dirty="0">
              <a:solidFill>
                <a:srgbClr val="00B050"/>
              </a:solidFill>
            </a:endParaRPr>
          </a:p>
          <a:p>
            <a:pPr marL="342900" lvl="1" indent="-342900">
              <a:spcBef>
                <a:spcPct val="0"/>
              </a:spcBef>
              <a:buClr>
                <a:srgbClr val="FFC000"/>
              </a:buClr>
              <a:buSzPct val="130000"/>
              <a:buFont typeface="Wingdings" pitchFamily="2" charset="2"/>
              <a:buChar char="§"/>
              <a:defRPr/>
            </a:pPr>
            <a:r>
              <a:rPr lang="es-CL" sz="2000" b="1" dirty="0" smtClean="0">
                <a:solidFill>
                  <a:srgbClr val="0000CC"/>
                </a:solidFill>
              </a:rPr>
              <a:t>Pólizas </a:t>
            </a:r>
            <a:r>
              <a:rPr lang="es-CL" sz="2000" b="1" dirty="0">
                <a:solidFill>
                  <a:srgbClr val="0000CC"/>
                </a:solidFill>
              </a:rPr>
              <a:t>Seguro Agrícola </a:t>
            </a:r>
            <a:r>
              <a:rPr lang="es-CL" sz="2000" dirty="0">
                <a:solidFill>
                  <a:srgbClr val="0000CC"/>
                </a:solidFill>
              </a:rPr>
              <a:t>(11 POL y 4 Cláusulas)</a:t>
            </a:r>
            <a:r>
              <a:rPr lang="es-CL" sz="2000" b="1" dirty="0">
                <a:solidFill>
                  <a:srgbClr val="CC00FF"/>
                </a:solidFill>
              </a:rPr>
              <a:t> </a:t>
            </a:r>
            <a:r>
              <a:rPr lang="es-CL" sz="2000" b="1" dirty="0" smtClean="0">
                <a:solidFill>
                  <a:srgbClr val="CC00FF"/>
                </a:solidFill>
              </a:rPr>
              <a:t>                                                </a:t>
            </a:r>
            <a:r>
              <a:rPr lang="es-CL" sz="2000" dirty="0">
                <a:solidFill>
                  <a:srgbClr val="0000CC"/>
                </a:solidFill>
              </a:rPr>
              <a:t>Aún no </a:t>
            </a:r>
            <a:r>
              <a:rPr lang="es-CL" sz="2000" dirty="0" smtClean="0">
                <a:solidFill>
                  <a:srgbClr val="0000CC"/>
                </a:solidFill>
              </a:rPr>
              <a:t>depositadas</a:t>
            </a:r>
          </a:p>
          <a:p>
            <a:pPr marL="342900" lvl="1" indent="-342900">
              <a:spcBef>
                <a:spcPct val="0"/>
              </a:spcBef>
              <a:buClr>
                <a:srgbClr val="FFC000"/>
              </a:buClr>
              <a:buSzPct val="130000"/>
              <a:buFont typeface="Wingdings" pitchFamily="2" charset="2"/>
              <a:buChar char="§"/>
              <a:defRPr/>
            </a:pPr>
            <a:endParaRPr lang="es-CL" sz="2000" dirty="0" smtClean="0">
              <a:solidFill>
                <a:srgbClr val="0000CC"/>
              </a:solidFill>
            </a:endParaRPr>
          </a:p>
          <a:p>
            <a:pPr marL="342900" lvl="1" indent="-342900">
              <a:spcBef>
                <a:spcPct val="0"/>
              </a:spcBef>
              <a:buClr>
                <a:srgbClr val="FFC000"/>
              </a:buClr>
              <a:buSzPct val="130000"/>
              <a:buFont typeface="Wingdings" pitchFamily="2" charset="2"/>
              <a:buChar char="§"/>
              <a:defRPr/>
            </a:pPr>
            <a:endParaRPr lang="es-CL" sz="1000" dirty="0">
              <a:solidFill>
                <a:srgbClr val="0000CC"/>
              </a:solidFill>
            </a:endParaRPr>
          </a:p>
          <a:p>
            <a:pPr marL="342900" lvl="1" indent="-342900">
              <a:spcBef>
                <a:spcPct val="0"/>
              </a:spcBef>
              <a:buClr>
                <a:srgbClr val="FFC000"/>
              </a:buClr>
              <a:buSzPct val="130000"/>
              <a:buFont typeface="Wingdings" pitchFamily="2" charset="2"/>
              <a:buChar char="§"/>
              <a:defRPr/>
            </a:pPr>
            <a:r>
              <a:rPr lang="es-CL" altLang="es-CL" sz="2000" b="1" dirty="0" smtClean="0">
                <a:solidFill>
                  <a:srgbClr val="0000CC"/>
                </a:solidFill>
              </a:rPr>
              <a:t>Pólizas </a:t>
            </a:r>
            <a:r>
              <a:rPr lang="es-CL" altLang="es-CL" sz="2000" b="1" dirty="0">
                <a:solidFill>
                  <a:srgbClr val="0000CC"/>
                </a:solidFill>
              </a:rPr>
              <a:t>APV y APVC </a:t>
            </a:r>
            <a:r>
              <a:rPr lang="es-CL" altLang="es-CL" sz="2000" dirty="0">
                <a:solidFill>
                  <a:srgbClr val="0000CC"/>
                </a:solidFill>
              </a:rPr>
              <a:t>(</a:t>
            </a:r>
            <a:r>
              <a:rPr lang="es-CL" sz="2000" dirty="0">
                <a:solidFill>
                  <a:srgbClr val="0000CC"/>
                </a:solidFill>
              </a:rPr>
              <a:t>12 POL y 9 Cláusulas) </a:t>
            </a:r>
            <a:r>
              <a:rPr lang="es-CL" sz="2000" dirty="0" smtClean="0">
                <a:solidFill>
                  <a:srgbClr val="0000CC"/>
                </a:solidFill>
              </a:rPr>
              <a:t>                                                   </a:t>
            </a:r>
            <a:r>
              <a:rPr lang="es-CL" sz="2000" b="1" dirty="0" smtClean="0">
                <a:solidFill>
                  <a:srgbClr val="FF0000"/>
                </a:solidFill>
              </a:rPr>
              <a:t>Requieren </a:t>
            </a:r>
            <a:r>
              <a:rPr lang="es-CL" sz="2000" b="1" dirty="0">
                <a:solidFill>
                  <a:srgbClr val="FF0000"/>
                </a:solidFill>
              </a:rPr>
              <a:t>autorización de la SVS  </a:t>
            </a:r>
            <a:r>
              <a:rPr lang="es-CL" sz="2000" b="1" dirty="0" smtClean="0">
                <a:solidFill>
                  <a:srgbClr val="FF0000"/>
                </a:solidFill>
              </a:rPr>
              <a:t>                                                                          </a:t>
            </a:r>
            <a:r>
              <a:rPr lang="es-CL" sz="2000" dirty="0">
                <a:solidFill>
                  <a:srgbClr val="0000CC"/>
                </a:solidFill>
              </a:rPr>
              <a:t>4 pólizas en proceso de autorización  </a:t>
            </a:r>
          </a:p>
          <a:p>
            <a:pPr marL="342900" lvl="1" indent="-342900">
              <a:spcBef>
                <a:spcPct val="0"/>
              </a:spcBef>
              <a:buClr>
                <a:srgbClr val="FFC000"/>
              </a:buClr>
              <a:buSzPct val="130000"/>
              <a:buFont typeface="Wingdings" pitchFamily="2" charset="2"/>
              <a:buChar char="§"/>
              <a:defRPr/>
            </a:pPr>
            <a:endParaRPr lang="es-CL" sz="2000" dirty="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altLang="es-CL" sz="1000" b="1" dirty="0" smtClean="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altLang="es-CL" sz="2000" b="1" dirty="0" smtClean="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sz="2000" dirty="0">
              <a:solidFill>
                <a:srgbClr val="0000CC"/>
              </a:solidFill>
            </a:endParaRPr>
          </a:p>
        </p:txBody>
      </p:sp>
    </p:spTree>
    <p:extLst>
      <p:ext uri="{BB962C8B-B14F-4D97-AF65-F5344CB8AC3E}">
        <p14:creationId xmlns:p14="http://schemas.microsoft.com/office/powerpoint/2010/main" val="2822681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6 Rectángulo"/>
          <p:cNvSpPr/>
          <p:nvPr/>
        </p:nvSpPr>
        <p:spPr>
          <a:xfrm>
            <a:off x="114241" y="764704"/>
            <a:ext cx="9029760" cy="5016758"/>
          </a:xfrm>
          <a:prstGeom prst="rect">
            <a:avLst/>
          </a:prstGeom>
        </p:spPr>
        <p:txBody>
          <a:bodyPr wrap="square">
            <a:spAutoFit/>
          </a:bodyPr>
          <a:lstStyle/>
          <a:p>
            <a:pPr marL="0" lvl="1" algn="just">
              <a:spcBef>
                <a:spcPct val="0"/>
              </a:spcBef>
              <a:buClr>
                <a:srgbClr val="FFC000"/>
              </a:buClr>
              <a:buSzPct val="130000"/>
              <a:defRPr/>
            </a:pPr>
            <a:r>
              <a:rPr lang="es-CL" altLang="es-CL" sz="2000" b="1" u="sng" dirty="0" smtClean="0">
                <a:solidFill>
                  <a:srgbClr val="0000CC"/>
                </a:solidFill>
              </a:rPr>
              <a:t>Normativa emitida</a:t>
            </a:r>
            <a:r>
              <a:rPr lang="es-CL" altLang="es-CL" sz="2000" b="1" dirty="0" smtClean="0">
                <a:solidFill>
                  <a:srgbClr val="0000CC"/>
                </a:solidFill>
              </a:rPr>
              <a:t>:</a:t>
            </a:r>
          </a:p>
          <a:p>
            <a:pPr marL="0" lvl="1" algn="just">
              <a:spcBef>
                <a:spcPct val="0"/>
              </a:spcBef>
              <a:buClr>
                <a:srgbClr val="FFC000"/>
              </a:buClr>
              <a:buSzPct val="130000"/>
              <a:defRPr/>
            </a:pPr>
            <a:endParaRPr lang="es-CL" altLang="es-CL" sz="2000" b="1" dirty="0" smtClean="0">
              <a:solidFill>
                <a:srgbClr val="0000CC"/>
              </a:solidFill>
            </a:endParaRP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NCG N° 349 </a:t>
            </a:r>
            <a:r>
              <a:rPr lang="es-CL" altLang="es-CL" sz="2000" dirty="0" smtClean="0">
                <a:solidFill>
                  <a:srgbClr val="0000CC"/>
                </a:solidFill>
              </a:rPr>
              <a:t>del 26.07.2013 </a:t>
            </a:r>
            <a:r>
              <a:rPr lang="es-CL" altLang="es-CL" sz="2000" dirty="0">
                <a:solidFill>
                  <a:srgbClr val="0000CC"/>
                </a:solidFill>
              </a:rPr>
              <a:t>– </a:t>
            </a:r>
            <a:r>
              <a:rPr lang="es-CL" altLang="es-CL" sz="2000" dirty="0" smtClean="0">
                <a:solidFill>
                  <a:srgbClr val="0000CC"/>
                </a:solidFill>
              </a:rPr>
              <a:t>Depósito de pólizas </a:t>
            </a:r>
          </a:p>
          <a:p>
            <a:pPr marL="342900" lvl="1" indent="-342900" algn="just">
              <a:spcBef>
                <a:spcPct val="0"/>
              </a:spcBef>
              <a:buClr>
                <a:srgbClr val="FFC000"/>
              </a:buClr>
              <a:buSzPct val="130000"/>
              <a:buFont typeface="Wingdings" pitchFamily="2" charset="2"/>
              <a:buChar char="§"/>
              <a:defRPr/>
            </a:pPr>
            <a:r>
              <a:rPr lang="es-CL" altLang="es-CL" sz="2000" b="1" dirty="0">
                <a:solidFill>
                  <a:srgbClr val="0000CC"/>
                </a:solidFill>
              </a:rPr>
              <a:t>NCG N° 350 </a:t>
            </a:r>
            <a:r>
              <a:rPr lang="es-CL" altLang="es-CL" sz="2000" dirty="0" smtClean="0">
                <a:solidFill>
                  <a:srgbClr val="0000CC"/>
                </a:solidFill>
              </a:rPr>
              <a:t>del 19.08.2013 – Contenido pólizas asociadas a Créditos Hipotecarios</a:t>
            </a: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Circular N° 2.114 </a:t>
            </a:r>
            <a:r>
              <a:rPr lang="es-CL" altLang="es-CL" sz="2000" dirty="0" smtClean="0">
                <a:solidFill>
                  <a:srgbClr val="0000CC"/>
                </a:solidFill>
              </a:rPr>
              <a:t>del 26.07.2013 </a:t>
            </a:r>
            <a:r>
              <a:rPr lang="es-CL" altLang="es-CL" sz="2000" dirty="0">
                <a:solidFill>
                  <a:srgbClr val="0000CC"/>
                </a:solidFill>
              </a:rPr>
              <a:t>– </a:t>
            </a:r>
            <a:r>
              <a:rPr lang="es-CL" altLang="es-CL" sz="2000" dirty="0" smtClean="0">
                <a:solidFill>
                  <a:srgbClr val="0000CC"/>
                </a:solidFill>
              </a:rPr>
              <a:t>Devolución prima pagada no devengada </a:t>
            </a: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Circular N° 2.115 </a:t>
            </a:r>
            <a:r>
              <a:rPr lang="es-CL" altLang="es-CL" sz="2000" dirty="0">
                <a:solidFill>
                  <a:srgbClr val="0000CC"/>
                </a:solidFill>
              </a:rPr>
              <a:t>del 26.07.2013 </a:t>
            </a:r>
            <a:r>
              <a:rPr lang="es-CL" altLang="es-CL" sz="2000" dirty="0" smtClean="0">
                <a:solidFill>
                  <a:srgbClr val="0000CC"/>
                </a:solidFill>
              </a:rPr>
              <a:t>– Envío a la SVS de sentencias vía SEIL</a:t>
            </a:r>
            <a:endParaRPr lang="es-CL" altLang="es-CL" sz="2000" dirty="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altLang="es-CL" sz="2000" b="1" dirty="0" smtClean="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altLang="es-CL" sz="2000" b="1" dirty="0">
              <a:solidFill>
                <a:srgbClr val="0000CC"/>
              </a:solidFill>
            </a:endParaRPr>
          </a:p>
          <a:p>
            <a:pPr marL="0" lvl="1" algn="just">
              <a:spcBef>
                <a:spcPct val="0"/>
              </a:spcBef>
              <a:buClr>
                <a:srgbClr val="FFC000"/>
              </a:buClr>
              <a:buSzPct val="130000"/>
              <a:defRPr/>
            </a:pPr>
            <a:r>
              <a:rPr lang="es-CL" altLang="es-CL" sz="2000" b="1" u="sng" dirty="0">
                <a:solidFill>
                  <a:srgbClr val="0000CC"/>
                </a:solidFill>
              </a:rPr>
              <a:t>Normativa </a:t>
            </a:r>
            <a:r>
              <a:rPr lang="es-CL" altLang="es-CL" sz="2000" b="1" u="sng" dirty="0" smtClean="0">
                <a:solidFill>
                  <a:srgbClr val="0000CC"/>
                </a:solidFill>
              </a:rPr>
              <a:t>en consulta</a:t>
            </a:r>
            <a:r>
              <a:rPr lang="es-CL" altLang="es-CL" sz="2000" b="1" dirty="0" smtClean="0">
                <a:solidFill>
                  <a:srgbClr val="0000CC"/>
                </a:solidFill>
              </a:rPr>
              <a:t>:</a:t>
            </a:r>
            <a:endParaRPr lang="es-CL" altLang="es-CL" sz="2000" b="1" dirty="0">
              <a:solidFill>
                <a:srgbClr val="0000CC"/>
              </a:solidFill>
            </a:endParaRPr>
          </a:p>
          <a:p>
            <a:pPr marL="0" lvl="1" algn="just">
              <a:spcBef>
                <a:spcPct val="0"/>
              </a:spcBef>
              <a:buClr>
                <a:srgbClr val="FFC000"/>
              </a:buClr>
              <a:buSzPct val="130000"/>
              <a:defRPr/>
            </a:pPr>
            <a:endParaRPr lang="es-CL" altLang="es-CL" sz="2000" b="1" dirty="0" smtClean="0">
              <a:solidFill>
                <a:srgbClr val="0000CC"/>
              </a:solidFill>
            </a:endParaRP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Modificación a  </a:t>
            </a:r>
            <a:r>
              <a:rPr lang="es-CL" altLang="es-CL" sz="2000" b="1" dirty="0">
                <a:solidFill>
                  <a:srgbClr val="0000CC"/>
                </a:solidFill>
              </a:rPr>
              <a:t>Circular </a:t>
            </a:r>
            <a:r>
              <a:rPr lang="es-CL" altLang="es-CL" sz="2000" b="1" dirty="0" smtClean="0">
                <a:solidFill>
                  <a:srgbClr val="0000CC"/>
                </a:solidFill>
              </a:rPr>
              <a:t>1.893 </a:t>
            </a:r>
            <a:r>
              <a:rPr lang="es-CL" altLang="es-CL" sz="2000" dirty="0">
                <a:solidFill>
                  <a:srgbClr val="0000CC"/>
                </a:solidFill>
              </a:rPr>
              <a:t>– C</a:t>
            </a:r>
            <a:r>
              <a:rPr lang="es-CL" altLang="es-CL" sz="2000" dirty="0" smtClean="0">
                <a:solidFill>
                  <a:srgbClr val="0000CC"/>
                </a:solidFill>
              </a:rPr>
              <a:t>ontenido </a:t>
            </a:r>
            <a:r>
              <a:rPr lang="es-CL" altLang="es-CL" sz="2000" dirty="0">
                <a:solidFill>
                  <a:srgbClr val="0000CC"/>
                </a:solidFill>
              </a:rPr>
              <a:t>pólizas APV y </a:t>
            </a:r>
            <a:r>
              <a:rPr lang="es-CL" altLang="es-CL" sz="2000" dirty="0" smtClean="0">
                <a:solidFill>
                  <a:srgbClr val="0000CC"/>
                </a:solidFill>
              </a:rPr>
              <a:t>APVC</a:t>
            </a: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Reemplaza </a:t>
            </a:r>
            <a:r>
              <a:rPr lang="es-CL" altLang="es-CL" sz="2000" b="1" dirty="0">
                <a:solidFill>
                  <a:srgbClr val="0000CC"/>
                </a:solidFill>
              </a:rPr>
              <a:t>a  Circular </a:t>
            </a:r>
            <a:r>
              <a:rPr lang="es-CL" altLang="es-CL" sz="2000" b="1" dirty="0" smtClean="0">
                <a:solidFill>
                  <a:srgbClr val="0000CC"/>
                </a:solidFill>
              </a:rPr>
              <a:t>1.457 </a:t>
            </a:r>
            <a:r>
              <a:rPr lang="es-CL" altLang="es-CL" sz="2000" dirty="0">
                <a:solidFill>
                  <a:srgbClr val="0000CC"/>
                </a:solidFill>
              </a:rPr>
              <a:t>– </a:t>
            </a:r>
            <a:r>
              <a:rPr lang="es-CL" altLang="es-CL" sz="2000" dirty="0" smtClean="0">
                <a:solidFill>
                  <a:srgbClr val="0000CC"/>
                </a:solidFill>
              </a:rPr>
              <a:t>Contenido pólizas, primas y comisiones, publicidad</a:t>
            </a: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Modificación a Circular 1.759</a:t>
            </a:r>
            <a:r>
              <a:rPr lang="es-CL" altLang="es-CL" sz="2000" dirty="0">
                <a:solidFill>
                  <a:srgbClr val="0000CC"/>
                </a:solidFill>
              </a:rPr>
              <a:t> – </a:t>
            </a:r>
            <a:r>
              <a:rPr lang="es-CL" altLang="es-CL" sz="2000" dirty="0" smtClean="0">
                <a:solidFill>
                  <a:srgbClr val="0000CC"/>
                </a:solidFill>
              </a:rPr>
              <a:t>Información asegurados seguros colectivos</a:t>
            </a:r>
            <a:endParaRPr lang="es-CL" altLang="es-CL" sz="2000" b="1" dirty="0" smtClean="0">
              <a:solidFill>
                <a:srgbClr val="0000CC"/>
              </a:solidFill>
            </a:endParaRPr>
          </a:p>
          <a:p>
            <a:pPr marL="0" lvl="1" algn="just">
              <a:spcBef>
                <a:spcPct val="0"/>
              </a:spcBef>
              <a:buClr>
                <a:srgbClr val="FFC000"/>
              </a:buClr>
              <a:buSzPct val="130000"/>
              <a:defRPr/>
            </a:pPr>
            <a:endParaRPr lang="es-CL" altLang="es-CL" sz="2000" dirty="0" smtClean="0">
              <a:solidFill>
                <a:srgbClr val="0000CC"/>
              </a:solidFill>
            </a:endParaRPr>
          </a:p>
          <a:p>
            <a:pPr marL="363538" lvl="1" algn="just">
              <a:spcBef>
                <a:spcPct val="0"/>
              </a:spcBef>
              <a:buClr>
                <a:srgbClr val="FFC000"/>
              </a:buClr>
              <a:buSzPct val="130000"/>
              <a:defRPr/>
            </a:pPr>
            <a:r>
              <a:rPr lang="es-CL" altLang="es-CL" sz="2000" dirty="0" smtClean="0">
                <a:solidFill>
                  <a:srgbClr val="0000CC"/>
                </a:solidFill>
              </a:rPr>
              <a:t>Se cerró el plazo para efectuar comentarios a las normativas antes mencionadas.</a:t>
            </a:r>
            <a:endParaRPr lang="es-CL" altLang="es-CL" sz="2000" dirty="0">
              <a:solidFill>
                <a:srgbClr val="0000CC"/>
              </a:solidFill>
            </a:endParaRPr>
          </a:p>
          <a:p>
            <a:pPr marL="0" lvl="1" algn="just">
              <a:spcBef>
                <a:spcPct val="0"/>
              </a:spcBef>
              <a:buClr>
                <a:srgbClr val="FFC000"/>
              </a:buClr>
              <a:buSzPct val="130000"/>
              <a:defRPr/>
            </a:pPr>
            <a:endParaRPr lang="es-CL" altLang="es-CL" sz="2000" b="1" dirty="0" smtClean="0">
              <a:solidFill>
                <a:srgbClr val="0000CC"/>
              </a:solidFill>
            </a:endParaRPr>
          </a:p>
        </p:txBody>
      </p:sp>
    </p:spTree>
    <p:extLst>
      <p:ext uri="{BB962C8B-B14F-4D97-AF65-F5344CB8AC3E}">
        <p14:creationId xmlns:p14="http://schemas.microsoft.com/office/powerpoint/2010/main" val="8221441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6 Rectángulo"/>
          <p:cNvSpPr/>
          <p:nvPr/>
        </p:nvSpPr>
        <p:spPr>
          <a:xfrm>
            <a:off x="110161" y="188640"/>
            <a:ext cx="9029760" cy="6555641"/>
          </a:xfrm>
          <a:prstGeom prst="rect">
            <a:avLst/>
          </a:prstGeom>
        </p:spPr>
        <p:txBody>
          <a:bodyPr wrap="square">
            <a:spAutoFit/>
          </a:bodyPr>
          <a:lstStyle/>
          <a:p>
            <a:pPr marL="0" lvl="1" algn="just">
              <a:spcBef>
                <a:spcPct val="0"/>
              </a:spcBef>
              <a:buClr>
                <a:srgbClr val="FFC000"/>
              </a:buClr>
              <a:buSzPct val="130000"/>
              <a:defRPr/>
            </a:pPr>
            <a:r>
              <a:rPr lang="es-CL" altLang="es-CL" sz="2000" b="1" u="sng" dirty="0" smtClean="0">
                <a:solidFill>
                  <a:srgbClr val="0000CC"/>
                </a:solidFill>
              </a:rPr>
              <a:t>Normativa pronta a publicarse en la web para comentarios:</a:t>
            </a:r>
            <a:endParaRPr lang="es-CL" altLang="es-CL" sz="2000" b="1" dirty="0" smtClean="0">
              <a:solidFill>
                <a:srgbClr val="0000CC"/>
              </a:solidFill>
            </a:endParaRPr>
          </a:p>
          <a:p>
            <a:pPr marL="0" lvl="1" algn="just">
              <a:spcBef>
                <a:spcPct val="0"/>
              </a:spcBef>
              <a:buClr>
                <a:srgbClr val="FFC000"/>
              </a:buClr>
              <a:buSzPct val="130000"/>
              <a:defRPr/>
            </a:pPr>
            <a:endParaRPr lang="es-CL" altLang="es-CL" sz="2000" b="1" dirty="0" smtClean="0">
              <a:solidFill>
                <a:srgbClr val="0000CC"/>
              </a:solidFill>
            </a:endParaRP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Modificación a Circular 1.935</a:t>
            </a:r>
            <a:r>
              <a:rPr lang="es-CL" altLang="es-CL" sz="2000" dirty="0">
                <a:solidFill>
                  <a:srgbClr val="0000CC"/>
                </a:solidFill>
              </a:rPr>
              <a:t> – Información </a:t>
            </a:r>
            <a:r>
              <a:rPr lang="es-CL" altLang="es-CL" sz="2000" dirty="0" smtClean="0">
                <a:solidFill>
                  <a:srgbClr val="0000CC"/>
                </a:solidFill>
              </a:rPr>
              <a:t>en seguros de salud</a:t>
            </a: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Modificación a Circular 1.390</a:t>
            </a:r>
            <a:r>
              <a:rPr lang="es-CL" altLang="es-CL" sz="2000" dirty="0">
                <a:solidFill>
                  <a:srgbClr val="0000CC"/>
                </a:solidFill>
              </a:rPr>
              <a:t> – </a:t>
            </a:r>
            <a:r>
              <a:rPr lang="es-CL" altLang="es-CL" sz="2000" dirty="0" smtClean="0">
                <a:solidFill>
                  <a:srgbClr val="0000CC"/>
                </a:solidFill>
              </a:rPr>
              <a:t>Propuesta de seguro</a:t>
            </a: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Modificación a NCG 171</a:t>
            </a:r>
            <a:r>
              <a:rPr lang="es-CL" altLang="es-CL" sz="2000" dirty="0">
                <a:solidFill>
                  <a:srgbClr val="0000CC"/>
                </a:solidFill>
              </a:rPr>
              <a:t> – N</a:t>
            </a:r>
            <a:r>
              <a:rPr lang="es-CL" altLang="es-CL" sz="2000" dirty="0" smtClean="0">
                <a:solidFill>
                  <a:srgbClr val="0000CC"/>
                </a:solidFill>
              </a:rPr>
              <a:t>ormas de seguridad en comercio electrónico</a:t>
            </a: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Modificación a Circular 1.679</a:t>
            </a:r>
            <a:r>
              <a:rPr lang="es-CL" altLang="es-CL" sz="2000" dirty="0">
                <a:solidFill>
                  <a:srgbClr val="0000CC"/>
                </a:solidFill>
              </a:rPr>
              <a:t> – </a:t>
            </a:r>
            <a:r>
              <a:rPr lang="es-CL" altLang="es-CL" sz="2000" dirty="0" smtClean="0">
                <a:solidFill>
                  <a:srgbClr val="0000CC"/>
                </a:solidFill>
              </a:rPr>
              <a:t>Exámenes corredores</a:t>
            </a: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Modificación a NCG 80 y otras</a:t>
            </a:r>
            <a:r>
              <a:rPr lang="es-CL" altLang="es-CL" sz="2000" dirty="0">
                <a:solidFill>
                  <a:srgbClr val="0000CC"/>
                </a:solidFill>
              </a:rPr>
              <a:t> – </a:t>
            </a:r>
            <a:r>
              <a:rPr lang="es-CL" altLang="es-CL" sz="2000" dirty="0" err="1" smtClean="0">
                <a:solidFill>
                  <a:srgbClr val="0000CC"/>
                </a:solidFill>
              </a:rPr>
              <a:t>Bancaseguros</a:t>
            </a:r>
            <a:endParaRPr lang="es-CL" altLang="es-CL" sz="2000" dirty="0" smtClean="0">
              <a:solidFill>
                <a:srgbClr val="0000CC"/>
              </a:solidFill>
            </a:endParaRP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Modificación a NCG 163</a:t>
            </a:r>
            <a:r>
              <a:rPr lang="es-CL" altLang="es-CL" sz="2000" dirty="0">
                <a:solidFill>
                  <a:srgbClr val="0000CC"/>
                </a:solidFill>
              </a:rPr>
              <a:t> – </a:t>
            </a:r>
            <a:r>
              <a:rPr lang="es-CL" altLang="es-CL" sz="2000" dirty="0" smtClean="0">
                <a:solidFill>
                  <a:srgbClr val="0000CC"/>
                </a:solidFill>
              </a:rPr>
              <a:t>Contratación rentas vitalicias</a:t>
            </a:r>
          </a:p>
          <a:p>
            <a:pPr marL="342900" lvl="1" indent="-342900" algn="just">
              <a:spcBef>
                <a:spcPct val="0"/>
              </a:spcBef>
              <a:buClr>
                <a:srgbClr val="FFC000"/>
              </a:buClr>
              <a:buSzPct val="130000"/>
              <a:buFont typeface="Wingdings" pitchFamily="2" charset="2"/>
              <a:buChar char="§"/>
              <a:defRPr/>
            </a:pPr>
            <a:r>
              <a:rPr lang="es-CL" altLang="es-CL" sz="2000" b="1" dirty="0" smtClean="0">
                <a:solidFill>
                  <a:srgbClr val="0000CC"/>
                </a:solidFill>
              </a:rPr>
              <a:t>Modificación a Circular 1.459</a:t>
            </a:r>
            <a:r>
              <a:rPr lang="es-CL" altLang="es-CL" sz="2000" dirty="0">
                <a:solidFill>
                  <a:srgbClr val="0000CC"/>
                </a:solidFill>
              </a:rPr>
              <a:t> – </a:t>
            </a:r>
            <a:r>
              <a:rPr lang="es-CL" altLang="es-CL" sz="2000" dirty="0" smtClean="0">
                <a:solidFill>
                  <a:srgbClr val="0000CC"/>
                </a:solidFill>
              </a:rPr>
              <a:t>Certificado SOAP</a:t>
            </a:r>
            <a:endParaRPr lang="es-CL" altLang="es-CL" sz="2000" dirty="0" smtClean="0">
              <a:solidFill>
                <a:srgbClr val="FF0000"/>
              </a:solidFill>
            </a:endParaRPr>
          </a:p>
          <a:p>
            <a:pPr marL="342900" lvl="1" indent="-342900" algn="just">
              <a:spcBef>
                <a:spcPct val="0"/>
              </a:spcBef>
              <a:buClr>
                <a:srgbClr val="FFC000"/>
              </a:buClr>
              <a:buSzPct val="130000"/>
              <a:buFont typeface="Wingdings" pitchFamily="2" charset="2"/>
              <a:buChar char="§"/>
              <a:defRPr/>
            </a:pPr>
            <a:r>
              <a:rPr lang="es-CL" altLang="es-CL" sz="2000" b="1" dirty="0">
                <a:solidFill>
                  <a:srgbClr val="0000CC"/>
                </a:solidFill>
              </a:rPr>
              <a:t>Complemento Circular 1.759 </a:t>
            </a:r>
            <a:r>
              <a:rPr lang="es-CL" altLang="es-CL" sz="2000" dirty="0">
                <a:solidFill>
                  <a:srgbClr val="0000CC"/>
                </a:solidFill>
              </a:rPr>
              <a:t>– </a:t>
            </a:r>
            <a:r>
              <a:rPr lang="es-CL" altLang="es-CL" sz="2000" dirty="0" smtClean="0">
                <a:solidFill>
                  <a:srgbClr val="0000CC"/>
                </a:solidFill>
              </a:rPr>
              <a:t>Atención asegurados</a:t>
            </a:r>
          </a:p>
          <a:p>
            <a:pPr marL="342900" lvl="1" indent="-342900" algn="just">
              <a:spcBef>
                <a:spcPct val="0"/>
              </a:spcBef>
              <a:buClr>
                <a:srgbClr val="FFC000"/>
              </a:buClr>
              <a:buSzPct val="130000"/>
              <a:buFont typeface="Wingdings" pitchFamily="2" charset="2"/>
              <a:buChar char="§"/>
              <a:defRPr/>
            </a:pPr>
            <a:r>
              <a:rPr lang="es-CL" altLang="es-CL" sz="2000" b="1" dirty="0">
                <a:solidFill>
                  <a:srgbClr val="0000CC"/>
                </a:solidFill>
              </a:rPr>
              <a:t>Modificación NCG </a:t>
            </a:r>
            <a:r>
              <a:rPr lang="es-CL" altLang="es-CL" sz="2000" b="1" dirty="0" smtClean="0">
                <a:solidFill>
                  <a:srgbClr val="0000CC"/>
                </a:solidFill>
              </a:rPr>
              <a:t>306</a:t>
            </a:r>
            <a:r>
              <a:rPr lang="es-CL" altLang="es-CL" sz="2000" dirty="0">
                <a:solidFill>
                  <a:srgbClr val="0000CC"/>
                </a:solidFill>
              </a:rPr>
              <a:t> – </a:t>
            </a:r>
            <a:r>
              <a:rPr lang="es-CL" altLang="es-CL" sz="2000" dirty="0" smtClean="0">
                <a:solidFill>
                  <a:srgbClr val="0000CC"/>
                </a:solidFill>
              </a:rPr>
              <a:t>RT en seguros no previsionales</a:t>
            </a:r>
            <a:endParaRPr lang="es-CL" altLang="es-CL" sz="2000" b="1" dirty="0">
              <a:solidFill>
                <a:srgbClr val="0000CC"/>
              </a:solidFill>
            </a:endParaRPr>
          </a:p>
          <a:p>
            <a:pPr marL="342900" lvl="1" indent="-342900" algn="just">
              <a:spcBef>
                <a:spcPct val="0"/>
              </a:spcBef>
              <a:buClr>
                <a:srgbClr val="FFC000"/>
              </a:buClr>
              <a:buSzPct val="130000"/>
              <a:buFont typeface="Wingdings" pitchFamily="2" charset="2"/>
              <a:buChar char="§"/>
              <a:defRPr/>
            </a:pPr>
            <a:r>
              <a:rPr lang="es-CL" altLang="es-CL" sz="2000" b="1" dirty="0">
                <a:solidFill>
                  <a:srgbClr val="0000CC"/>
                </a:solidFill>
              </a:rPr>
              <a:t>Modificación a Circular 1.758, conjunta con SBIF </a:t>
            </a:r>
            <a:r>
              <a:rPr lang="es-CL" altLang="es-CL" sz="2000" dirty="0">
                <a:solidFill>
                  <a:srgbClr val="0000CC"/>
                </a:solidFill>
              </a:rPr>
              <a:t>– </a:t>
            </a:r>
            <a:r>
              <a:rPr lang="es-CL" altLang="es-CL" sz="2000" dirty="0" smtClean="0">
                <a:solidFill>
                  <a:srgbClr val="0000CC"/>
                </a:solidFill>
              </a:rPr>
              <a:t>Información a deudores </a:t>
            </a:r>
            <a:r>
              <a:rPr lang="es-CL" altLang="es-CL" sz="2000" dirty="0" err="1" smtClean="0">
                <a:solidFill>
                  <a:srgbClr val="0000CC"/>
                </a:solidFill>
              </a:rPr>
              <a:t>seg</a:t>
            </a:r>
            <a:r>
              <a:rPr lang="es-CL" altLang="es-CL" sz="2000" dirty="0" smtClean="0">
                <a:solidFill>
                  <a:srgbClr val="0000CC"/>
                </a:solidFill>
              </a:rPr>
              <a:t> col</a:t>
            </a:r>
          </a:p>
          <a:p>
            <a:pPr marL="342900" lvl="1" indent="-342900" algn="just">
              <a:spcBef>
                <a:spcPct val="0"/>
              </a:spcBef>
              <a:buClr>
                <a:srgbClr val="FFC000"/>
              </a:buClr>
              <a:buSzPct val="130000"/>
              <a:buFont typeface="Wingdings" pitchFamily="2" charset="2"/>
              <a:buChar char="§"/>
              <a:defRPr/>
            </a:pPr>
            <a:r>
              <a:rPr lang="es-CL" altLang="es-CL" sz="2000" b="1" dirty="0">
                <a:solidFill>
                  <a:srgbClr val="0000CC"/>
                </a:solidFill>
              </a:rPr>
              <a:t>Modificación a  Circular 1.587 </a:t>
            </a:r>
            <a:r>
              <a:rPr lang="es-CL" altLang="es-CL" sz="2000" dirty="0">
                <a:solidFill>
                  <a:srgbClr val="0000CC"/>
                </a:solidFill>
              </a:rPr>
              <a:t>– Contratación a </a:t>
            </a:r>
            <a:r>
              <a:rPr lang="es-CL" altLang="es-CL" sz="2000" dirty="0" smtClean="0">
                <a:solidFill>
                  <a:srgbClr val="0000CC"/>
                </a:solidFill>
              </a:rPr>
              <a:t>distancia</a:t>
            </a:r>
          </a:p>
          <a:p>
            <a:pPr marL="342900" lvl="1" indent="-342900" algn="just">
              <a:spcBef>
                <a:spcPct val="0"/>
              </a:spcBef>
              <a:buClr>
                <a:srgbClr val="FFC000"/>
              </a:buClr>
              <a:buSzPct val="130000"/>
              <a:buFont typeface="Wingdings" pitchFamily="2" charset="2"/>
              <a:buChar char="§"/>
              <a:defRPr/>
            </a:pPr>
            <a:endParaRPr lang="es-CL" altLang="es-CL" sz="2000" dirty="0" smtClean="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altLang="es-CL" sz="2000" dirty="0" smtClean="0">
              <a:solidFill>
                <a:srgbClr val="0000CC"/>
              </a:solidFill>
            </a:endParaRPr>
          </a:p>
          <a:p>
            <a:pPr marL="0" lvl="1" algn="just">
              <a:spcBef>
                <a:spcPct val="0"/>
              </a:spcBef>
              <a:buClr>
                <a:srgbClr val="FFC000"/>
              </a:buClr>
              <a:buSzPct val="130000"/>
              <a:defRPr/>
            </a:pPr>
            <a:r>
              <a:rPr lang="es-CL" altLang="es-CL" sz="2000" b="1" u="sng" dirty="0" smtClean="0">
                <a:solidFill>
                  <a:srgbClr val="0000CC"/>
                </a:solidFill>
              </a:rPr>
              <a:t>Modificación Decreto Supremo:</a:t>
            </a:r>
            <a:endParaRPr lang="es-CL" altLang="es-CL" sz="2000" b="1" dirty="0">
              <a:solidFill>
                <a:srgbClr val="0000CC"/>
              </a:solidFill>
            </a:endParaRPr>
          </a:p>
          <a:p>
            <a:pPr marL="342900" lvl="1" indent="-342900" algn="just">
              <a:spcBef>
                <a:spcPct val="0"/>
              </a:spcBef>
              <a:buClr>
                <a:srgbClr val="FFC000"/>
              </a:buClr>
              <a:buSzPct val="130000"/>
              <a:buFont typeface="Wingdings" pitchFamily="2" charset="2"/>
              <a:buChar char="§"/>
              <a:defRPr/>
            </a:pPr>
            <a:endParaRPr lang="es-CL" altLang="es-CL" sz="2000" dirty="0">
              <a:solidFill>
                <a:srgbClr val="0000CC"/>
              </a:solidFill>
            </a:endParaRPr>
          </a:p>
          <a:p>
            <a:pPr marL="342900" lvl="1" indent="-342900" algn="just">
              <a:spcBef>
                <a:spcPct val="0"/>
              </a:spcBef>
              <a:buClr>
                <a:srgbClr val="FFC000"/>
              </a:buClr>
              <a:buSzPct val="130000"/>
              <a:buFont typeface="Wingdings" pitchFamily="2" charset="2"/>
              <a:buChar char="§"/>
              <a:defRPr/>
            </a:pPr>
            <a:r>
              <a:rPr lang="es-CL" altLang="es-CL" sz="2000" dirty="0" smtClean="0">
                <a:solidFill>
                  <a:srgbClr val="0000CC"/>
                </a:solidFill>
              </a:rPr>
              <a:t>Se envió a Ministerio de Hacienda propuesta de modificación a DS 1.055</a:t>
            </a:r>
            <a:r>
              <a:rPr lang="es-CL" altLang="es-CL" sz="2000" dirty="0">
                <a:solidFill>
                  <a:srgbClr val="0000CC"/>
                </a:solidFill>
              </a:rPr>
              <a:t> – </a:t>
            </a:r>
            <a:r>
              <a:rPr lang="es-CL" altLang="es-CL" sz="2000" dirty="0" smtClean="0">
                <a:solidFill>
                  <a:srgbClr val="0000CC"/>
                </a:solidFill>
              </a:rPr>
              <a:t>Reglamento Auxiliares del Comercio de Seguros y Procedimiento de Liquidación de Siniestros</a:t>
            </a:r>
            <a:endParaRPr lang="es-CL" altLang="es-CL" sz="2000" b="1" dirty="0">
              <a:solidFill>
                <a:srgbClr val="FF0000"/>
              </a:solidFill>
            </a:endParaRPr>
          </a:p>
          <a:p>
            <a:pPr marL="342900" lvl="1" indent="-342900" algn="just">
              <a:spcBef>
                <a:spcPct val="0"/>
              </a:spcBef>
              <a:buClr>
                <a:srgbClr val="FFC000"/>
              </a:buClr>
              <a:buSzPct val="130000"/>
              <a:buFont typeface="Wingdings" pitchFamily="2" charset="2"/>
              <a:buChar char="§"/>
              <a:defRPr/>
            </a:pPr>
            <a:endParaRPr lang="es-CL" sz="2000" dirty="0">
              <a:solidFill>
                <a:srgbClr val="0000CC"/>
              </a:solidFill>
            </a:endParaRPr>
          </a:p>
        </p:txBody>
      </p:sp>
    </p:spTree>
    <p:extLst>
      <p:ext uri="{BB962C8B-B14F-4D97-AF65-F5344CB8AC3E}">
        <p14:creationId xmlns:p14="http://schemas.microsoft.com/office/powerpoint/2010/main" val="2513184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52811"/>
            <a:ext cx="8628389" cy="51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3 CuadroTexto"/>
          <p:cNvSpPr txBox="1">
            <a:spLocks noChangeArrowheads="1"/>
          </p:cNvSpPr>
          <p:nvPr/>
        </p:nvSpPr>
        <p:spPr bwMode="auto">
          <a:xfrm>
            <a:off x="899592" y="332656"/>
            <a:ext cx="76328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r>
              <a:rPr lang="es-CL" sz="2400" b="1" u="none" dirty="0">
                <a:solidFill>
                  <a:srgbClr val="000099"/>
                </a:solidFill>
                <a:latin typeface="Century Gothic" pitchFamily="34" charset="0"/>
              </a:rPr>
              <a:t>I. ESTADÍSTICAS</a:t>
            </a:r>
            <a:r>
              <a:rPr lang="es-CL" sz="2400" b="1" u="none" dirty="0" smtClean="0">
                <a:solidFill>
                  <a:srgbClr val="000099"/>
                </a:solidFill>
                <a:latin typeface="Century Gothic" pitchFamily="34" charset="0"/>
              </a:rPr>
              <a:t> </a:t>
            </a:r>
            <a:r>
              <a:rPr lang="es-CL" sz="2400" b="1" u="none" dirty="0">
                <a:solidFill>
                  <a:srgbClr val="000099"/>
                </a:solidFill>
                <a:latin typeface="Century Gothic" pitchFamily="34" charset="0"/>
              </a:rPr>
              <a:t>DEL MERCADO ASEGURADOR</a:t>
            </a:r>
          </a:p>
          <a:p>
            <a:pPr algn="ctr" eaLnBrk="1" hangingPunct="1"/>
            <a:r>
              <a:rPr lang="es-CL" sz="2400" b="1" u="none" dirty="0">
                <a:solidFill>
                  <a:srgbClr val="FFC000"/>
                </a:solidFill>
                <a:latin typeface="Century Gothic" pitchFamily="34" charset="0"/>
              </a:rPr>
              <a:t>Número de aseguradoras - Chile</a:t>
            </a:r>
          </a:p>
        </p:txBody>
      </p:sp>
      <p:sp>
        <p:nvSpPr>
          <p:cNvPr id="3" name="2 CuadroTexto"/>
          <p:cNvSpPr txBox="1"/>
          <p:nvPr/>
        </p:nvSpPr>
        <p:spPr>
          <a:xfrm>
            <a:off x="6084168" y="6021288"/>
            <a:ext cx="2057400" cy="261938"/>
          </a:xfrm>
          <a:prstGeom prst="rect">
            <a:avLst/>
          </a:prstGeom>
          <a:noFill/>
        </p:spPr>
        <p:txBody>
          <a:bodyPr>
            <a:spAutoFit/>
          </a:bodyPr>
          <a:lstStyle/>
          <a:p>
            <a:pPr algn="r">
              <a:defRPr/>
            </a:pPr>
            <a:r>
              <a:rPr lang="es-CL" sz="1050" u="none" dirty="0"/>
              <a:t>* Datos </a:t>
            </a:r>
            <a:r>
              <a:rPr lang="es-CL" sz="1050" u="none" dirty="0" smtClean="0"/>
              <a:t>a Septiembre</a:t>
            </a:r>
            <a:endParaRPr lang="es-CL" sz="1000" u="none" dirty="0">
              <a:latin typeface="Trebuchet MS" pitchFamily="34" charset="0"/>
            </a:endParaRPr>
          </a:p>
        </p:txBody>
      </p:sp>
    </p:spTree>
    <p:extLst>
      <p:ext uri="{BB962C8B-B14F-4D97-AF65-F5344CB8AC3E}">
        <p14:creationId xmlns:p14="http://schemas.microsoft.com/office/powerpoint/2010/main" val="4257012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7" y="-1"/>
            <a:ext cx="8640960" cy="646331"/>
          </a:xfrm>
          <a:prstGeom prst="rect">
            <a:avLst/>
          </a:prstGeom>
          <a:noFill/>
        </p:spPr>
        <p:txBody>
          <a:bodyPr wrap="square" rtlCol="0">
            <a:spAutoFit/>
          </a:bodyPr>
          <a:lstStyle/>
          <a:p>
            <a:r>
              <a:rPr lang="es-CL" sz="3600" b="1" dirty="0">
                <a:solidFill>
                  <a:srgbClr val="000099"/>
                </a:solidFill>
                <a:latin typeface="Century Gothic" pitchFamily="34" charset="0"/>
              </a:rPr>
              <a:t>7</a:t>
            </a:r>
            <a:r>
              <a:rPr lang="es-CL" sz="3600" b="1" dirty="0" smtClean="0">
                <a:solidFill>
                  <a:srgbClr val="000099"/>
                </a:solidFill>
                <a:latin typeface="Century Gothic" pitchFamily="34" charset="0"/>
              </a:rPr>
              <a:t>. Otros</a:t>
            </a:r>
            <a:endParaRPr lang="es-CL" sz="3600" b="1" dirty="0">
              <a:solidFill>
                <a:srgbClr val="000099"/>
              </a:solidFill>
              <a:latin typeface="Century Gothic" pitchFamily="34" charset="0"/>
            </a:endParaRPr>
          </a:p>
        </p:txBody>
      </p:sp>
      <p:sp>
        <p:nvSpPr>
          <p:cNvPr id="8" name="Rectangle 7"/>
          <p:cNvSpPr>
            <a:spLocks noChangeArrowheads="1"/>
          </p:cNvSpPr>
          <p:nvPr/>
        </p:nvSpPr>
        <p:spPr bwMode="auto">
          <a:xfrm>
            <a:off x="484744" y="646330"/>
            <a:ext cx="828092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indent="0" algn="just" eaLnBrk="1" hangingPunct="1">
              <a:spcBef>
                <a:spcPct val="0"/>
              </a:spcBef>
              <a:buClr>
                <a:srgbClr val="FFC000"/>
              </a:buClr>
              <a:buSzPct val="130000"/>
              <a:buNone/>
              <a:defRPr/>
            </a:pPr>
            <a:r>
              <a:rPr lang="es-CL" sz="2000" b="1" u="sng" dirty="0" err="1">
                <a:solidFill>
                  <a:srgbClr val="0000CC"/>
                </a:solidFill>
                <a:latin typeface="+mj-lt"/>
              </a:rPr>
              <a:t>Autoregulación</a:t>
            </a:r>
            <a:r>
              <a:rPr lang="es-CL" sz="2000" b="1" u="sng" dirty="0">
                <a:solidFill>
                  <a:srgbClr val="0000CC"/>
                </a:solidFill>
                <a:latin typeface="+mj-lt"/>
              </a:rPr>
              <a:t> del </a:t>
            </a:r>
            <a:r>
              <a:rPr lang="es-CL" sz="2000" b="1" u="sng" dirty="0" err="1">
                <a:solidFill>
                  <a:srgbClr val="0000CC"/>
                </a:solidFill>
                <a:latin typeface="+mj-lt"/>
              </a:rPr>
              <a:t>Retail</a:t>
            </a:r>
            <a:r>
              <a:rPr lang="es-CL" sz="2000" b="1" dirty="0">
                <a:solidFill>
                  <a:srgbClr val="0000CC"/>
                </a:solidFill>
                <a:latin typeface="+mj-lt"/>
              </a:rPr>
              <a:t>: </a:t>
            </a:r>
            <a:endParaRPr lang="es-CL" sz="2000" b="1" dirty="0" smtClean="0">
              <a:solidFill>
                <a:srgbClr val="0000CC"/>
              </a:solidFill>
              <a:latin typeface="+mj-lt"/>
            </a:endParaRPr>
          </a:p>
          <a:p>
            <a:pPr marL="285750" lvl="1" algn="just" eaLnBrk="1" hangingPunct="1">
              <a:spcBef>
                <a:spcPct val="0"/>
              </a:spcBef>
              <a:buClr>
                <a:srgbClr val="FFC000"/>
              </a:buClr>
              <a:buSzPct val="130000"/>
              <a:buFont typeface="Wingdings" pitchFamily="2" charset="2"/>
              <a:buChar char="§"/>
              <a:defRPr/>
            </a:pPr>
            <a:endParaRPr lang="es-CL" sz="2000" b="1"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defRPr/>
            </a:pPr>
            <a:r>
              <a:rPr lang="es-CL" sz="2000" dirty="0">
                <a:solidFill>
                  <a:srgbClr val="0000CC"/>
                </a:solidFill>
                <a:latin typeface="+mj-lt"/>
              </a:rPr>
              <a:t>M</a:t>
            </a:r>
            <a:r>
              <a:rPr lang="es-CL" sz="2000" dirty="0" smtClean="0">
                <a:solidFill>
                  <a:srgbClr val="0000CC"/>
                </a:solidFill>
                <a:latin typeface="+mj-lt"/>
              </a:rPr>
              <a:t>ejorar </a:t>
            </a:r>
            <a:r>
              <a:rPr lang="es-CL" sz="2000" dirty="0">
                <a:solidFill>
                  <a:srgbClr val="0000CC"/>
                </a:solidFill>
                <a:latin typeface="+mj-lt"/>
              </a:rPr>
              <a:t>la información entregada a los asegurados, </a:t>
            </a:r>
            <a:r>
              <a:rPr lang="es-CL" sz="2000" dirty="0" smtClean="0">
                <a:solidFill>
                  <a:srgbClr val="0000CC"/>
                </a:solidFill>
                <a:latin typeface="+mj-lt"/>
              </a:rPr>
              <a:t>incorporar el </a:t>
            </a:r>
            <a:r>
              <a:rPr lang="es-CL" sz="2000" dirty="0">
                <a:solidFill>
                  <a:srgbClr val="0000CC"/>
                </a:solidFill>
                <a:latin typeface="+mj-lt"/>
              </a:rPr>
              <a:t>derecho de </a:t>
            </a:r>
            <a:r>
              <a:rPr lang="es-CL" sz="2000" dirty="0" smtClean="0">
                <a:solidFill>
                  <a:srgbClr val="0000CC"/>
                </a:solidFill>
                <a:latin typeface="+mj-lt"/>
              </a:rPr>
              <a:t>retracto, perfeccionar </a:t>
            </a:r>
            <a:r>
              <a:rPr lang="es-CL" sz="2000" dirty="0">
                <a:solidFill>
                  <a:srgbClr val="0000CC"/>
                </a:solidFill>
                <a:latin typeface="+mj-lt"/>
              </a:rPr>
              <a:t>el procedimiento de ventas telefónicas, </a:t>
            </a:r>
            <a:r>
              <a:rPr lang="es-CL" sz="2000" dirty="0" smtClean="0">
                <a:solidFill>
                  <a:srgbClr val="0000CC"/>
                </a:solidFill>
                <a:latin typeface="+mj-lt"/>
              </a:rPr>
              <a:t>verificar la entrega inmediata del </a:t>
            </a:r>
            <a:r>
              <a:rPr lang="es-CL" sz="2000" dirty="0">
                <a:solidFill>
                  <a:srgbClr val="0000CC"/>
                </a:solidFill>
                <a:latin typeface="+mj-lt"/>
              </a:rPr>
              <a:t>certificado de cobertura en los seguros </a:t>
            </a:r>
            <a:r>
              <a:rPr lang="es-CL" sz="2000" dirty="0" smtClean="0">
                <a:solidFill>
                  <a:srgbClr val="0000CC"/>
                </a:solidFill>
                <a:latin typeface="+mj-lt"/>
              </a:rPr>
              <a:t>colectivos, e informar el efecto de las renegociaciones. </a:t>
            </a:r>
          </a:p>
          <a:p>
            <a:pPr marL="285750" lvl="1" algn="just" eaLnBrk="1" hangingPunct="1">
              <a:spcBef>
                <a:spcPct val="0"/>
              </a:spcBef>
              <a:buClr>
                <a:srgbClr val="FFC000"/>
              </a:buClr>
              <a:buSzPct val="130000"/>
              <a:buFont typeface="Wingdings" pitchFamily="2" charset="2"/>
              <a:buChar char="§"/>
              <a:defRPr/>
            </a:pPr>
            <a:endParaRPr lang="es-CL" sz="20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defRPr/>
            </a:pPr>
            <a:r>
              <a:rPr lang="es-CL" sz="2000" dirty="0">
                <a:solidFill>
                  <a:srgbClr val="0000CC"/>
                </a:solidFill>
                <a:latin typeface="+mj-lt"/>
              </a:rPr>
              <a:t>S</a:t>
            </a:r>
            <a:r>
              <a:rPr lang="es-CL" sz="2000" dirty="0" smtClean="0">
                <a:solidFill>
                  <a:srgbClr val="0000CC"/>
                </a:solidFill>
                <a:latin typeface="+mj-lt"/>
              </a:rPr>
              <a:t>e </a:t>
            </a:r>
            <a:r>
              <a:rPr lang="es-CL" sz="2000" dirty="0">
                <a:solidFill>
                  <a:srgbClr val="0000CC"/>
                </a:solidFill>
                <a:latin typeface="+mj-lt"/>
              </a:rPr>
              <a:t>depositaron 7 pólizas y 4 cláusulas adicionales.  Las nuevas pólizas contienen un lenguaje más simple y directo y una liquidación más simple del </a:t>
            </a:r>
            <a:r>
              <a:rPr lang="es-CL" sz="2000" dirty="0" smtClean="0">
                <a:solidFill>
                  <a:srgbClr val="0000CC"/>
                </a:solidFill>
                <a:latin typeface="+mj-lt"/>
              </a:rPr>
              <a:t>siniestro.  </a:t>
            </a:r>
          </a:p>
          <a:p>
            <a:pPr marL="342900" lvl="1" indent="-342900" algn="just" eaLnBrk="1" hangingPunct="1">
              <a:spcBef>
                <a:spcPct val="0"/>
              </a:spcBef>
              <a:buClr>
                <a:srgbClr val="FFC000"/>
              </a:buClr>
              <a:buSzPct val="130000"/>
              <a:defRPr/>
            </a:pPr>
            <a:r>
              <a:rPr lang="es-CL" sz="1600" dirty="0" smtClean="0">
                <a:solidFill>
                  <a:srgbClr val="0000CC"/>
                </a:solidFill>
                <a:latin typeface="+mj-lt"/>
              </a:rPr>
              <a:t>Se depositaron 2 pólizas de SV, 2 de renta hospitalaria, 2 de accidentes personales y 1 de seguro de hogar.  Las cláusulas adicionales corresponden a renta diaria hospitalaria, renta diaria hospitalaria accidente escolar, muerte accidental y pago anticipado por invalidez total y permanente.</a:t>
            </a:r>
            <a:endParaRPr lang="es-CL" sz="1600" dirty="0">
              <a:solidFill>
                <a:srgbClr val="0000CC"/>
              </a:solidFill>
              <a:latin typeface="+mj-lt"/>
            </a:endParaRPr>
          </a:p>
          <a:p>
            <a:pPr marL="0" lvl="1" indent="0" algn="just" eaLnBrk="1" hangingPunct="1">
              <a:spcBef>
                <a:spcPct val="0"/>
              </a:spcBef>
              <a:buClr>
                <a:srgbClr val="FFC000"/>
              </a:buClr>
              <a:buSzPct val="130000"/>
              <a:buNone/>
              <a:defRPr/>
            </a:pPr>
            <a:endParaRPr lang="es-CL" sz="15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defRPr/>
            </a:pPr>
            <a:r>
              <a:rPr lang="es-CL" sz="2000" dirty="0" smtClean="0">
                <a:solidFill>
                  <a:srgbClr val="0000CC"/>
                </a:solidFill>
                <a:latin typeface="+mj-lt"/>
              </a:rPr>
              <a:t>Se monitoreó el cumplimiento de </a:t>
            </a:r>
            <a:r>
              <a:rPr lang="es-CL" sz="2000" dirty="0">
                <a:solidFill>
                  <a:srgbClr val="0000CC"/>
                </a:solidFill>
                <a:latin typeface="+mj-lt"/>
              </a:rPr>
              <a:t>estos compromisos </a:t>
            </a:r>
            <a:r>
              <a:rPr lang="es-CL" sz="2000" dirty="0" smtClean="0">
                <a:solidFill>
                  <a:srgbClr val="0000CC"/>
                </a:solidFill>
                <a:latin typeface="+mj-lt"/>
              </a:rPr>
              <a:t>con auditorías que realizaron empresas de auditoría externa.</a:t>
            </a:r>
          </a:p>
          <a:p>
            <a:pPr marL="285750" lvl="1" algn="just" eaLnBrk="1" hangingPunct="1">
              <a:spcBef>
                <a:spcPct val="0"/>
              </a:spcBef>
              <a:buClr>
                <a:srgbClr val="FFC000"/>
              </a:buClr>
              <a:buSzPct val="130000"/>
              <a:buFont typeface="Wingdings" pitchFamily="2" charset="2"/>
              <a:buChar char="§"/>
              <a:defRPr/>
            </a:pPr>
            <a:endParaRPr lang="es-CL" sz="1500" dirty="0">
              <a:solidFill>
                <a:srgbClr val="0000CC"/>
              </a:solidFill>
              <a:latin typeface="+mj-lt"/>
            </a:endParaRPr>
          </a:p>
          <a:p>
            <a:pPr marL="285750" lvl="1" algn="just" eaLnBrk="1" hangingPunct="1">
              <a:spcBef>
                <a:spcPct val="0"/>
              </a:spcBef>
              <a:buClr>
                <a:srgbClr val="FFC000"/>
              </a:buClr>
              <a:buSzPct val="130000"/>
              <a:buFont typeface="Wingdings" pitchFamily="2" charset="2"/>
              <a:buChar char="§"/>
              <a:defRPr/>
            </a:pPr>
            <a:r>
              <a:rPr lang="es-CL" sz="2000" dirty="0" smtClean="0">
                <a:solidFill>
                  <a:srgbClr val="0000CC"/>
                </a:solidFill>
                <a:latin typeface="+mj-lt"/>
              </a:rPr>
              <a:t>Se impartirá capacitación al personal del área comercial como parte de una 2° etapa de </a:t>
            </a:r>
            <a:r>
              <a:rPr lang="es-CL" sz="2000" dirty="0" err="1" smtClean="0">
                <a:solidFill>
                  <a:srgbClr val="0000CC"/>
                </a:solidFill>
                <a:latin typeface="+mj-lt"/>
              </a:rPr>
              <a:t>autoregulación</a:t>
            </a:r>
            <a:r>
              <a:rPr lang="es-CL" sz="2000" dirty="0" smtClean="0">
                <a:solidFill>
                  <a:srgbClr val="0000CC"/>
                </a:solidFill>
                <a:latin typeface="+mj-lt"/>
              </a:rPr>
              <a:t>.  </a:t>
            </a:r>
            <a:endParaRPr lang="es-CL" sz="2000" dirty="0">
              <a:solidFill>
                <a:srgbClr val="0000CC"/>
              </a:solidFill>
              <a:latin typeface="+mj-lt"/>
            </a:endParaRPr>
          </a:p>
          <a:p>
            <a:pPr marL="0" lvl="1" indent="0" algn="just" eaLnBrk="1" hangingPunct="1">
              <a:spcBef>
                <a:spcPct val="0"/>
              </a:spcBef>
              <a:buClr>
                <a:srgbClr val="FFC000"/>
              </a:buClr>
              <a:buSzPct val="130000"/>
              <a:buNone/>
              <a:defRPr/>
            </a:pPr>
            <a:endParaRPr lang="es-CL" sz="2000" dirty="0">
              <a:solidFill>
                <a:srgbClr val="0000CC"/>
              </a:solidFill>
            </a:endParaRPr>
          </a:p>
        </p:txBody>
      </p:sp>
    </p:spTree>
    <p:extLst>
      <p:ext uri="{BB962C8B-B14F-4D97-AF65-F5344CB8AC3E}">
        <p14:creationId xmlns:p14="http://schemas.microsoft.com/office/powerpoint/2010/main" val="2451853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 name="2 Marcador de contenido"/>
          <p:cNvSpPr txBox="1">
            <a:spLocks/>
          </p:cNvSpPr>
          <p:nvPr/>
        </p:nvSpPr>
        <p:spPr>
          <a:xfrm>
            <a:off x="279308" y="188640"/>
            <a:ext cx="8229600" cy="61206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just">
              <a:spcBef>
                <a:spcPct val="0"/>
              </a:spcBef>
              <a:buClr>
                <a:srgbClr val="FFC000"/>
              </a:buClr>
              <a:buSzPct val="130000"/>
              <a:defRPr/>
            </a:pPr>
            <a:r>
              <a:rPr lang="es-CL" sz="2000" b="1" u="sng" dirty="0" smtClean="0">
                <a:solidFill>
                  <a:srgbClr val="0000CC"/>
                </a:solidFill>
              </a:rPr>
              <a:t>Nuevos Portales SVS</a:t>
            </a:r>
            <a:r>
              <a:rPr lang="es-CL" sz="2000" b="1" dirty="0" smtClean="0">
                <a:solidFill>
                  <a:srgbClr val="0000CC"/>
                </a:solidFill>
              </a:rPr>
              <a:t>: </a:t>
            </a:r>
            <a:endParaRPr lang="es-CL" sz="2000" b="1" dirty="0">
              <a:solidFill>
                <a:srgbClr val="0000CC"/>
              </a:solidFill>
            </a:endParaRPr>
          </a:p>
          <a:p>
            <a:pPr marL="0" lvl="1" algn="just">
              <a:spcBef>
                <a:spcPct val="0"/>
              </a:spcBef>
              <a:buClr>
                <a:srgbClr val="FFC000"/>
              </a:buClr>
              <a:buSzPct val="130000"/>
              <a:defRPr/>
            </a:pPr>
            <a:endParaRPr lang="es-ES" sz="2000" b="1"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ES" sz="2000" b="1" dirty="0" smtClean="0">
                <a:solidFill>
                  <a:srgbClr val="0000CC"/>
                </a:solidFill>
                <a:latin typeface="+mj-lt"/>
              </a:rPr>
              <a:t>SVS + Cerca</a:t>
            </a:r>
            <a:r>
              <a:rPr lang="es-ES" sz="2000" dirty="0" smtClean="0">
                <a:solidFill>
                  <a:srgbClr val="0000CC"/>
                </a:solidFill>
                <a:latin typeface="+mj-lt"/>
              </a:rPr>
              <a:t>: portal </a:t>
            </a:r>
            <a:r>
              <a:rPr lang="es-ES" sz="2000" dirty="0">
                <a:solidFill>
                  <a:srgbClr val="0000CC"/>
                </a:solidFill>
                <a:latin typeface="+mj-lt"/>
              </a:rPr>
              <a:t>de atención ciudadana, que permite conocer y acceder a los distintos trámites y servicios que se pueden realizar en la SVS.</a:t>
            </a:r>
          </a:p>
          <a:p>
            <a:pPr marL="285750" lvl="1" indent="-285750" algn="just">
              <a:spcBef>
                <a:spcPct val="0"/>
              </a:spcBef>
              <a:buClr>
                <a:srgbClr val="FFC000"/>
              </a:buClr>
              <a:buSzPct val="130000"/>
              <a:buFont typeface="Wingdings" pitchFamily="2" charset="2"/>
              <a:buChar char="§"/>
              <a:defRPr/>
            </a:pPr>
            <a:endParaRPr lang="es-ES" sz="20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ES" sz="2000" b="1" dirty="0">
                <a:solidFill>
                  <a:srgbClr val="0000CC"/>
                </a:solidFill>
                <a:latin typeface="+mj-lt"/>
              </a:rPr>
              <a:t>SVS Educa</a:t>
            </a:r>
            <a:r>
              <a:rPr lang="es-ES" sz="2000" dirty="0">
                <a:solidFill>
                  <a:srgbClr val="0000CC"/>
                </a:solidFill>
                <a:latin typeface="+mj-lt"/>
              </a:rPr>
              <a:t>: portal de educación financiera para inversionistas, asegurados y público en general que permite a las personas comprender la labor de la SVS y los mercados que fiscaliza</a:t>
            </a:r>
            <a:r>
              <a:rPr lang="es-ES" sz="2000" dirty="0" smtClean="0">
                <a:solidFill>
                  <a:srgbClr val="0000CC"/>
                </a:solidFill>
                <a:latin typeface="+mj-lt"/>
              </a:rPr>
              <a:t>.</a:t>
            </a:r>
          </a:p>
          <a:p>
            <a:pPr marL="285750" lvl="1" indent="-285750" algn="just">
              <a:spcBef>
                <a:spcPct val="0"/>
              </a:spcBef>
              <a:buClr>
                <a:srgbClr val="FFC000"/>
              </a:buClr>
              <a:buSzPct val="130000"/>
              <a:buFont typeface="Wingdings" pitchFamily="2" charset="2"/>
              <a:buChar char="§"/>
              <a:defRPr/>
            </a:pPr>
            <a:endParaRPr lang="es-ES" sz="2000" dirty="0" smtClean="0">
              <a:solidFill>
                <a:srgbClr val="0000CC"/>
              </a:solidFill>
              <a:latin typeface="+mj-lt"/>
            </a:endParaRPr>
          </a:p>
          <a:p>
            <a:pPr marL="0" lvl="1" algn="just">
              <a:spcBef>
                <a:spcPct val="0"/>
              </a:spcBef>
              <a:buClr>
                <a:srgbClr val="FFC000"/>
              </a:buClr>
              <a:buSzPct val="130000"/>
              <a:defRPr/>
            </a:pPr>
            <a:endParaRPr lang="es-CL" sz="2000" dirty="0">
              <a:solidFill>
                <a:srgbClr val="0000CC"/>
              </a:solidFill>
              <a:latin typeface="+mj-lt"/>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864724"/>
            <a:ext cx="2880321" cy="199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147" y="4811400"/>
            <a:ext cx="2808312" cy="194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683568" y="2769403"/>
            <a:ext cx="8334819" cy="2308324"/>
          </a:xfrm>
          <a:prstGeom prst="rect">
            <a:avLst/>
          </a:prstGeom>
        </p:spPr>
        <p:txBody>
          <a:bodyPr wrap="square">
            <a:spAutoFit/>
          </a:bodyPr>
          <a:lstStyle/>
          <a:p>
            <a:pPr algn="just">
              <a:buFont typeface="Wingdings" pitchFamily="2" charset="2"/>
              <a:buChar char="ü"/>
              <a:defRPr/>
            </a:pPr>
            <a:r>
              <a:rPr lang="es-CL" dirty="0">
                <a:solidFill>
                  <a:srgbClr val="002060"/>
                </a:solidFill>
                <a:latin typeface="Calibri" pitchFamily="34" charset="0"/>
              </a:rPr>
              <a:t> </a:t>
            </a:r>
            <a:r>
              <a:rPr lang="es-CL" dirty="0" smtClean="0">
                <a:solidFill>
                  <a:srgbClr val="002060"/>
                </a:solidFill>
                <a:latin typeface="Calibri" pitchFamily="34" charset="0"/>
              </a:rPr>
              <a:t>Estructura del mercado de seguros.</a:t>
            </a:r>
          </a:p>
          <a:p>
            <a:pPr algn="just">
              <a:buFont typeface="Wingdings" pitchFamily="2" charset="2"/>
              <a:buChar char="ü"/>
              <a:defRPr/>
            </a:pPr>
            <a:r>
              <a:rPr lang="es-CL" dirty="0">
                <a:solidFill>
                  <a:srgbClr val="002060"/>
                </a:solidFill>
                <a:latin typeface="Calibri" pitchFamily="34" charset="0"/>
              </a:rPr>
              <a:t> </a:t>
            </a:r>
            <a:r>
              <a:rPr lang="es-CL" dirty="0" smtClean="0">
                <a:solidFill>
                  <a:srgbClr val="002060"/>
                </a:solidFill>
                <a:latin typeface="Calibri" pitchFamily="34" charset="0"/>
              </a:rPr>
              <a:t>Entidades que intervienen en el mercado de seguros.</a:t>
            </a:r>
          </a:p>
          <a:p>
            <a:pPr algn="just">
              <a:buFont typeface="Wingdings" pitchFamily="2" charset="2"/>
              <a:buChar char="ü"/>
              <a:defRPr/>
            </a:pPr>
            <a:r>
              <a:rPr lang="es-CL" dirty="0">
                <a:solidFill>
                  <a:srgbClr val="002060"/>
                </a:solidFill>
                <a:latin typeface="Calibri" pitchFamily="34" charset="0"/>
              </a:rPr>
              <a:t> </a:t>
            </a:r>
            <a:r>
              <a:rPr lang="es-CL" dirty="0" smtClean="0">
                <a:solidFill>
                  <a:srgbClr val="002060"/>
                </a:solidFill>
                <a:latin typeface="Calibri" pitchFamily="34" charset="0"/>
              </a:rPr>
              <a:t>Tipos de seguros más frecuentes.</a:t>
            </a:r>
          </a:p>
          <a:p>
            <a:pPr algn="just">
              <a:buFont typeface="Wingdings" pitchFamily="2" charset="2"/>
              <a:buChar char="ü"/>
              <a:defRPr/>
            </a:pPr>
            <a:r>
              <a:rPr lang="es-CL" dirty="0">
                <a:solidFill>
                  <a:srgbClr val="002060"/>
                </a:solidFill>
                <a:latin typeface="Calibri" pitchFamily="34" charset="0"/>
              </a:rPr>
              <a:t> </a:t>
            </a:r>
            <a:r>
              <a:rPr lang="es-CL" dirty="0" smtClean="0">
                <a:solidFill>
                  <a:srgbClr val="002060"/>
                </a:solidFill>
                <a:latin typeface="Calibri" pitchFamily="34" charset="0"/>
              </a:rPr>
              <a:t>Información específica de RV y SCOMP y seguros asociados a créditos hipotecarios.</a:t>
            </a:r>
          </a:p>
          <a:p>
            <a:pPr algn="just">
              <a:buFont typeface="Wingdings" pitchFamily="2" charset="2"/>
              <a:buChar char="ü"/>
              <a:defRPr/>
            </a:pPr>
            <a:r>
              <a:rPr lang="es-CL" dirty="0">
                <a:solidFill>
                  <a:srgbClr val="002060"/>
                </a:solidFill>
                <a:latin typeface="Calibri" pitchFamily="34" charset="0"/>
              </a:rPr>
              <a:t> </a:t>
            </a:r>
            <a:r>
              <a:rPr lang="es-CL" dirty="0" smtClean="0">
                <a:solidFill>
                  <a:srgbClr val="002060"/>
                </a:solidFill>
                <a:latin typeface="Calibri" pitchFamily="34" charset="0"/>
              </a:rPr>
              <a:t>Temas específicos para asegurados.</a:t>
            </a:r>
          </a:p>
          <a:p>
            <a:pPr algn="just">
              <a:buFont typeface="Wingdings" pitchFamily="2" charset="2"/>
              <a:buChar char="ü"/>
              <a:defRPr/>
            </a:pPr>
            <a:r>
              <a:rPr lang="es-CL" dirty="0">
                <a:solidFill>
                  <a:srgbClr val="002060"/>
                </a:solidFill>
                <a:latin typeface="Calibri" pitchFamily="34" charset="0"/>
              </a:rPr>
              <a:t> </a:t>
            </a:r>
            <a:r>
              <a:rPr lang="es-CL" dirty="0" smtClean="0">
                <a:solidFill>
                  <a:srgbClr val="002060"/>
                </a:solidFill>
                <a:latin typeface="Calibri" pitchFamily="34" charset="0"/>
              </a:rPr>
              <a:t>Sección para estudiantes.</a:t>
            </a:r>
          </a:p>
          <a:p>
            <a:pPr algn="just">
              <a:buFont typeface="Wingdings" pitchFamily="2" charset="2"/>
              <a:buChar char="ü"/>
              <a:defRPr/>
            </a:pPr>
            <a:r>
              <a:rPr lang="es-CL" dirty="0">
                <a:solidFill>
                  <a:srgbClr val="002060"/>
                </a:solidFill>
                <a:latin typeface="Calibri" pitchFamily="34" charset="0"/>
              </a:rPr>
              <a:t> </a:t>
            </a:r>
            <a:r>
              <a:rPr lang="es-CL" dirty="0" smtClean="0">
                <a:solidFill>
                  <a:srgbClr val="002060"/>
                </a:solidFill>
                <a:latin typeface="Calibri" pitchFamily="34" charset="0"/>
              </a:rPr>
              <a:t>Material interactivo.</a:t>
            </a:r>
          </a:p>
          <a:p>
            <a:pPr algn="just">
              <a:buFont typeface="Wingdings" pitchFamily="2" charset="2"/>
              <a:buChar char="ü"/>
              <a:defRPr/>
            </a:pPr>
            <a:endParaRPr lang="es-CL" dirty="0">
              <a:solidFill>
                <a:srgbClr val="002060"/>
              </a:solidFill>
              <a:latin typeface="Calibri" pitchFamily="34" charset="0"/>
            </a:endParaRPr>
          </a:p>
        </p:txBody>
      </p:sp>
    </p:spTree>
    <p:extLst>
      <p:ext uri="{BB962C8B-B14F-4D97-AF65-F5344CB8AC3E}">
        <p14:creationId xmlns:p14="http://schemas.microsoft.com/office/powerpoint/2010/main" val="293002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 name="2 Marcador de contenido"/>
          <p:cNvSpPr txBox="1">
            <a:spLocks/>
          </p:cNvSpPr>
          <p:nvPr/>
        </p:nvSpPr>
        <p:spPr>
          <a:xfrm>
            <a:off x="539552" y="188640"/>
            <a:ext cx="8229600" cy="666936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just">
              <a:spcBef>
                <a:spcPct val="0"/>
              </a:spcBef>
              <a:buClr>
                <a:srgbClr val="FFC000"/>
              </a:buClr>
              <a:buSzPct val="130000"/>
              <a:defRPr/>
            </a:pPr>
            <a:r>
              <a:rPr lang="es-CL" sz="2600" b="1" u="sng" dirty="0" smtClean="0">
                <a:solidFill>
                  <a:srgbClr val="0000CC"/>
                </a:solidFill>
                <a:latin typeface="+mj-lt"/>
              </a:rPr>
              <a:t>SOAPEX - Seguro Obligatorio de Accidentes Personales para Extranjeros</a:t>
            </a:r>
            <a:r>
              <a:rPr lang="es-CL" sz="2600" b="1" dirty="0">
                <a:solidFill>
                  <a:srgbClr val="0000CC"/>
                </a:solidFill>
                <a:latin typeface="+mj-lt"/>
              </a:rPr>
              <a:t>:</a:t>
            </a:r>
            <a:endParaRPr lang="es-CL" sz="2600" b="1" dirty="0" smtClean="0">
              <a:solidFill>
                <a:srgbClr val="0000CC"/>
              </a:solidFill>
              <a:latin typeface="+mj-lt"/>
            </a:endParaRPr>
          </a:p>
          <a:p>
            <a:pPr marL="0" lvl="1" algn="just">
              <a:spcBef>
                <a:spcPct val="0"/>
              </a:spcBef>
              <a:buClr>
                <a:srgbClr val="FFC000"/>
              </a:buClr>
              <a:buSzPct val="130000"/>
              <a:defRPr/>
            </a:pPr>
            <a:endParaRPr lang="es-CL" sz="2600" b="1" dirty="0">
              <a:solidFill>
                <a:srgbClr val="0000CC"/>
              </a:solidFill>
              <a:latin typeface="+mj-lt"/>
            </a:endParaRPr>
          </a:p>
          <a:p>
            <a:pPr marL="0" lvl="1" algn="just">
              <a:spcBef>
                <a:spcPct val="0"/>
              </a:spcBef>
              <a:buClr>
                <a:srgbClr val="FFC000"/>
              </a:buClr>
              <a:buSzPct val="130000"/>
              <a:defRPr/>
            </a:pPr>
            <a:endParaRPr lang="es-ES" sz="2600" b="1"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ES" sz="2600" dirty="0" smtClean="0">
                <a:solidFill>
                  <a:srgbClr val="0000CC"/>
                </a:solidFill>
                <a:latin typeface="+mj-lt"/>
              </a:rPr>
              <a:t>El Decreto N° 151 del Ministerio de Transportes y Telecomunicaciones, publicado el 10 de mayo de 2013,  establece que los vehículos </a:t>
            </a:r>
            <a:r>
              <a:rPr lang="es-CL" sz="2600" dirty="0" smtClean="0">
                <a:solidFill>
                  <a:srgbClr val="0000CC"/>
                </a:solidFill>
                <a:latin typeface="+mj-lt"/>
              </a:rPr>
              <a:t>que </a:t>
            </a:r>
            <a:r>
              <a:rPr lang="es-CL" sz="2600" dirty="0">
                <a:solidFill>
                  <a:srgbClr val="0000CC"/>
                </a:solidFill>
                <a:latin typeface="+mj-lt"/>
              </a:rPr>
              <a:t>tengan matrícula extranjera, que ingresen provisoria o temporalmente al país y durante todo el período de tiempo que circulen en él, deberán contratar un s</a:t>
            </a:r>
            <a:r>
              <a:rPr lang="es-CL" sz="2600" dirty="0" smtClean="0">
                <a:solidFill>
                  <a:srgbClr val="0000CC"/>
                </a:solidFill>
                <a:latin typeface="+mj-lt"/>
              </a:rPr>
              <a:t>eguro </a:t>
            </a:r>
            <a:r>
              <a:rPr lang="es-CL" sz="2600" dirty="0">
                <a:solidFill>
                  <a:srgbClr val="0000CC"/>
                </a:solidFill>
                <a:latin typeface="+mj-lt"/>
              </a:rPr>
              <a:t>obligatorio de accidentes </a:t>
            </a:r>
            <a:r>
              <a:rPr lang="es-CL" sz="2600" dirty="0" smtClean="0">
                <a:solidFill>
                  <a:srgbClr val="0000CC"/>
                </a:solidFill>
                <a:latin typeface="+mj-lt"/>
              </a:rPr>
              <a:t>personales.</a:t>
            </a:r>
            <a:endParaRPr lang="es-ES" sz="26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CL" sz="2600"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CL" sz="13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sz="2600" dirty="0" smtClean="0">
                <a:solidFill>
                  <a:srgbClr val="0000CC"/>
                </a:solidFill>
                <a:latin typeface="+mj-lt"/>
              </a:rPr>
              <a:t>Este seguro </a:t>
            </a:r>
            <a:r>
              <a:rPr lang="es-CL" sz="2600" dirty="0">
                <a:solidFill>
                  <a:srgbClr val="0000CC"/>
                </a:solidFill>
                <a:latin typeface="+mj-lt"/>
              </a:rPr>
              <a:t>se podrá contratar con compañías de seguros nacionales o compañías de seguros extranjeras si la contratación se efectuase fuera del territorio nacional. En este último caso, se deberá informar </a:t>
            </a:r>
            <a:r>
              <a:rPr lang="es-CL" sz="2600" dirty="0" smtClean="0">
                <a:solidFill>
                  <a:srgbClr val="0000CC"/>
                </a:solidFill>
                <a:latin typeface="+mj-lt"/>
              </a:rPr>
              <a:t>la existencia </a:t>
            </a:r>
            <a:r>
              <a:rPr lang="es-CL" sz="2600" dirty="0">
                <a:solidFill>
                  <a:srgbClr val="0000CC"/>
                </a:solidFill>
                <a:latin typeface="+mj-lt"/>
              </a:rPr>
              <a:t>de un convenio entre las compañías de seguros establecidas en Chile y las extranjeras</a:t>
            </a:r>
            <a:r>
              <a:rPr lang="es-CL" sz="2600" dirty="0" smtClean="0">
                <a:solidFill>
                  <a:srgbClr val="0000CC"/>
                </a:solidFill>
                <a:latin typeface="+mj-lt"/>
              </a:rPr>
              <a:t>.</a:t>
            </a:r>
          </a:p>
          <a:p>
            <a:pPr marL="285750" lvl="1" indent="-285750" algn="just">
              <a:spcBef>
                <a:spcPct val="0"/>
              </a:spcBef>
              <a:buClr>
                <a:srgbClr val="FFC000"/>
              </a:buClr>
              <a:buSzPct val="130000"/>
              <a:buFont typeface="Wingdings" pitchFamily="2" charset="2"/>
              <a:buChar char="§"/>
              <a:defRPr/>
            </a:pPr>
            <a:endParaRPr lang="es-ES" sz="2600"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ES" sz="1300"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sz="2600" dirty="0" smtClean="0">
                <a:solidFill>
                  <a:srgbClr val="0000CC"/>
                </a:solidFill>
                <a:latin typeface="+mj-lt"/>
              </a:rPr>
              <a:t>Las </a:t>
            </a:r>
            <a:r>
              <a:rPr lang="es-CL" sz="2600" dirty="0">
                <a:solidFill>
                  <a:srgbClr val="0000CC"/>
                </a:solidFill>
                <a:latin typeface="+mj-lt"/>
              </a:rPr>
              <a:t>características y condiciones del seguro deberán ajustarse a los términos de la póliza que autorice la Superintendencia de Valores y Seguros y a la normativa complementaria que esta última entidad dicte</a:t>
            </a:r>
            <a:r>
              <a:rPr lang="es-CL" sz="2600" dirty="0" smtClean="0">
                <a:solidFill>
                  <a:srgbClr val="0000CC"/>
                </a:solidFill>
                <a:latin typeface="+mj-lt"/>
              </a:rPr>
              <a:t>.</a:t>
            </a:r>
            <a:endParaRPr lang="es-CL" sz="26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ES" sz="2600"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ES" sz="13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ES" sz="2600" dirty="0" smtClean="0">
                <a:solidFill>
                  <a:srgbClr val="0000CC"/>
                </a:solidFill>
                <a:latin typeface="+mj-lt"/>
              </a:rPr>
              <a:t>El 10 de octubre se cerró el plazo para efectuar consultas y comentarios a esta normativa.</a:t>
            </a:r>
            <a:endParaRPr lang="es-ES" sz="26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ES" sz="2600"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ES" sz="1300"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ES" sz="2600" dirty="0">
                <a:solidFill>
                  <a:srgbClr val="0000CC"/>
                </a:solidFill>
                <a:latin typeface="+mj-lt"/>
              </a:rPr>
              <a:t>Vigencia: </a:t>
            </a:r>
            <a:r>
              <a:rPr lang="es-ES" sz="2600" b="1" dirty="0">
                <a:solidFill>
                  <a:srgbClr val="FF0000"/>
                </a:solidFill>
                <a:latin typeface="+mj-lt"/>
              </a:rPr>
              <a:t>6 de noviembre de 2013</a:t>
            </a:r>
            <a:endParaRPr lang="es-CL" sz="2600" b="1" dirty="0">
              <a:solidFill>
                <a:srgbClr val="FF0000"/>
              </a:solidFill>
              <a:latin typeface="+mj-lt"/>
            </a:endParaRPr>
          </a:p>
          <a:p>
            <a:pPr marL="285750" lvl="1" indent="-285750" algn="just">
              <a:spcBef>
                <a:spcPct val="0"/>
              </a:spcBef>
              <a:buClr>
                <a:srgbClr val="FFC000"/>
              </a:buClr>
              <a:buSzPct val="130000"/>
              <a:buFont typeface="Wingdings" pitchFamily="2" charset="2"/>
              <a:buChar char="§"/>
              <a:defRPr/>
            </a:pPr>
            <a:endParaRPr lang="es-ES" sz="2600" dirty="0">
              <a:solidFill>
                <a:srgbClr val="0000CC"/>
              </a:solidFill>
              <a:latin typeface="+mj-lt"/>
            </a:endParaRPr>
          </a:p>
        </p:txBody>
      </p:sp>
    </p:spTree>
    <p:extLst>
      <p:ext uri="{BB962C8B-B14F-4D97-AF65-F5344CB8AC3E}">
        <p14:creationId xmlns:p14="http://schemas.microsoft.com/office/powerpoint/2010/main" val="10749961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7 CuadroTexto"/>
          <p:cNvSpPr txBox="1"/>
          <p:nvPr/>
        </p:nvSpPr>
        <p:spPr>
          <a:xfrm>
            <a:off x="539552" y="1628800"/>
            <a:ext cx="7638683" cy="5524589"/>
          </a:xfrm>
          <a:prstGeom prst="rect">
            <a:avLst/>
          </a:prstGeom>
          <a:noFill/>
        </p:spPr>
        <p:txBody>
          <a:bodyPr wrap="square" rtlCol="0">
            <a:spAutoFit/>
          </a:bodyPr>
          <a:lstStyle/>
          <a:p>
            <a:pPr marL="1158875" lvl="1" indent="-701675" algn="just">
              <a:spcAft>
                <a:spcPts val="600"/>
              </a:spcAft>
              <a:buClr>
                <a:srgbClr val="CC9900"/>
              </a:buClr>
              <a:buSzPct val="124000"/>
              <a:buFont typeface="+mj-lt"/>
              <a:buAutoNum type="romanUcPeriod"/>
            </a:pPr>
            <a:r>
              <a:rPr lang="es-CL" sz="2400" dirty="0" smtClean="0">
                <a:solidFill>
                  <a:srgbClr val="000099"/>
                </a:solidFill>
                <a:latin typeface="Century Gothic" pitchFamily="34" charset="0"/>
              </a:rPr>
              <a:t>Estadísticas del mercado asegurador</a:t>
            </a:r>
            <a:endParaRPr lang="es-CL" sz="2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endParaRPr lang="es-CL" sz="1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r>
              <a:rPr lang="es-CL" sz="2400" dirty="0">
                <a:solidFill>
                  <a:srgbClr val="000099"/>
                </a:solidFill>
                <a:latin typeface="Century Gothic" pitchFamily="34" charset="0"/>
              </a:rPr>
              <a:t>Principales </a:t>
            </a:r>
            <a:r>
              <a:rPr lang="es-CL" sz="2400" dirty="0" smtClean="0">
                <a:solidFill>
                  <a:srgbClr val="000099"/>
                </a:solidFill>
                <a:latin typeface="Century Gothic" pitchFamily="34" charset="0"/>
              </a:rPr>
              <a:t>hitos periodo 2010 - 2013</a:t>
            </a:r>
            <a:endParaRPr lang="es-CL" sz="2400" dirty="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endParaRPr lang="es-CL" sz="1400" dirty="0" smtClean="0">
              <a:solidFill>
                <a:srgbClr val="000099"/>
              </a:solidFill>
              <a:latin typeface="Century Gothic" pitchFamily="34" charset="0"/>
            </a:endParaRPr>
          </a:p>
          <a:p>
            <a:pPr marL="1158875" lvl="1" indent="-701675" algn="just">
              <a:spcAft>
                <a:spcPts val="600"/>
              </a:spcAft>
              <a:buClr>
                <a:srgbClr val="CC9900"/>
              </a:buClr>
              <a:buSzPct val="124000"/>
              <a:buFont typeface="+mj-lt"/>
              <a:buAutoNum type="romanUcPeriod"/>
            </a:pPr>
            <a:r>
              <a:rPr lang="es-CL" sz="2400" b="1" dirty="0" smtClean="0">
                <a:solidFill>
                  <a:srgbClr val="000099"/>
                </a:solidFill>
                <a:latin typeface="Century Gothic" pitchFamily="34" charset="0"/>
              </a:rPr>
              <a:t>Temas pendientes:</a:t>
            </a:r>
          </a:p>
          <a:p>
            <a:pPr lvl="1" algn="just">
              <a:spcAft>
                <a:spcPts val="600"/>
              </a:spcAft>
              <a:buClr>
                <a:srgbClr val="CC9900"/>
              </a:buClr>
              <a:buSzPct val="124000"/>
            </a:pPr>
            <a:r>
              <a:rPr lang="es-CL" sz="2400" b="1" dirty="0">
                <a:solidFill>
                  <a:srgbClr val="000099"/>
                </a:solidFill>
                <a:latin typeface="Century Gothic" pitchFamily="34" charset="0"/>
              </a:rPr>
              <a:t>	</a:t>
            </a:r>
            <a:r>
              <a:rPr lang="es-CL" sz="2400" b="1" dirty="0" smtClean="0">
                <a:solidFill>
                  <a:srgbClr val="000099"/>
                </a:solidFill>
                <a:latin typeface="Century Gothic" pitchFamily="34" charset="0"/>
              </a:rPr>
              <a:t>	</a:t>
            </a:r>
            <a:r>
              <a:rPr lang="es-CL" sz="2000" b="1" dirty="0" smtClean="0">
                <a:solidFill>
                  <a:srgbClr val="000099"/>
                </a:solidFill>
                <a:latin typeface="Century Gothic" pitchFamily="34" charset="0"/>
              </a:rPr>
              <a:t>1. SBR y CBR</a:t>
            </a:r>
          </a:p>
          <a:p>
            <a:pPr lvl="1" algn="just">
              <a:spcAft>
                <a:spcPts val="600"/>
              </a:spcAft>
              <a:buClr>
                <a:srgbClr val="CC9900"/>
              </a:buClr>
              <a:buSzPct val="124000"/>
            </a:pPr>
            <a:r>
              <a:rPr lang="es-CL" sz="2000" b="1" dirty="0">
                <a:solidFill>
                  <a:srgbClr val="000099"/>
                </a:solidFill>
                <a:latin typeface="Century Gothic" pitchFamily="34" charset="0"/>
              </a:rPr>
              <a:t>	</a:t>
            </a:r>
            <a:r>
              <a:rPr lang="es-CL" sz="2000" b="1" dirty="0" smtClean="0">
                <a:solidFill>
                  <a:srgbClr val="000099"/>
                </a:solidFill>
                <a:latin typeface="Century Gothic" pitchFamily="34" charset="0"/>
              </a:rPr>
              <a:t>	2. Conducta de Mercado</a:t>
            </a:r>
          </a:p>
          <a:p>
            <a:pPr lvl="1" algn="just">
              <a:spcAft>
                <a:spcPts val="600"/>
              </a:spcAft>
              <a:buClr>
                <a:srgbClr val="CC9900"/>
              </a:buClr>
              <a:buSzPct val="124000"/>
            </a:pPr>
            <a:r>
              <a:rPr lang="es-CL" sz="2000" b="1" dirty="0">
                <a:solidFill>
                  <a:srgbClr val="000099"/>
                </a:solidFill>
                <a:latin typeface="Century Gothic" pitchFamily="34" charset="0"/>
              </a:rPr>
              <a:t>	</a:t>
            </a:r>
            <a:r>
              <a:rPr lang="es-CL" sz="2000" b="1" dirty="0" smtClean="0">
                <a:solidFill>
                  <a:srgbClr val="000099"/>
                </a:solidFill>
                <a:latin typeface="Century Gothic" pitchFamily="34" charset="0"/>
              </a:rPr>
              <a:t>	3. RV Variable </a:t>
            </a:r>
          </a:p>
          <a:p>
            <a:pPr lvl="1" algn="just">
              <a:spcAft>
                <a:spcPts val="600"/>
              </a:spcAft>
              <a:buClr>
                <a:srgbClr val="CC9900"/>
              </a:buClr>
              <a:buSzPct val="124000"/>
            </a:pPr>
            <a:r>
              <a:rPr lang="es-CL" sz="2000" b="1" dirty="0">
                <a:solidFill>
                  <a:srgbClr val="000099"/>
                </a:solidFill>
                <a:latin typeface="Century Gothic" pitchFamily="34" charset="0"/>
              </a:rPr>
              <a:t>	</a:t>
            </a:r>
            <a:r>
              <a:rPr lang="es-CL" sz="2000" b="1" dirty="0" smtClean="0">
                <a:solidFill>
                  <a:srgbClr val="000099"/>
                </a:solidFill>
                <a:latin typeface="Century Gothic" pitchFamily="34" charset="0"/>
              </a:rPr>
              <a:t>	4. Hipoteca Revertida</a:t>
            </a:r>
          </a:p>
          <a:p>
            <a:pPr lvl="1" algn="just">
              <a:spcAft>
                <a:spcPts val="600"/>
              </a:spcAft>
              <a:buClr>
                <a:srgbClr val="CC9900"/>
              </a:buClr>
              <a:buSzPct val="124000"/>
            </a:pPr>
            <a:r>
              <a:rPr lang="es-CL" sz="2000" b="1" dirty="0">
                <a:solidFill>
                  <a:srgbClr val="000099"/>
                </a:solidFill>
                <a:latin typeface="Century Gothic" pitchFamily="34" charset="0"/>
              </a:rPr>
              <a:t> </a:t>
            </a:r>
            <a:r>
              <a:rPr lang="es-CL" sz="2000" b="1" dirty="0" smtClean="0">
                <a:solidFill>
                  <a:srgbClr val="000099"/>
                </a:solidFill>
                <a:latin typeface="Century Gothic" pitchFamily="34" charset="0"/>
              </a:rPr>
              <a:t>                  5. Tablas de Mortalidad</a:t>
            </a:r>
          </a:p>
          <a:p>
            <a:pPr lvl="1" algn="just">
              <a:spcAft>
                <a:spcPts val="600"/>
              </a:spcAft>
              <a:buClr>
                <a:srgbClr val="CC9900"/>
              </a:buClr>
              <a:buSzPct val="124000"/>
            </a:pPr>
            <a:r>
              <a:rPr lang="es-CL" sz="2000" b="1" dirty="0">
                <a:solidFill>
                  <a:srgbClr val="000099"/>
                </a:solidFill>
                <a:latin typeface="Century Gothic" pitchFamily="34" charset="0"/>
              </a:rPr>
              <a:t>	</a:t>
            </a:r>
            <a:r>
              <a:rPr lang="es-CL" sz="2000" b="1" dirty="0" smtClean="0">
                <a:solidFill>
                  <a:srgbClr val="000099"/>
                </a:solidFill>
                <a:latin typeface="Century Gothic" pitchFamily="34" charset="0"/>
              </a:rPr>
              <a:t>	6. IFRS AMH y CS</a:t>
            </a:r>
          </a:p>
          <a:p>
            <a:pPr lvl="1" algn="just">
              <a:spcAft>
                <a:spcPts val="600"/>
              </a:spcAft>
              <a:buClr>
                <a:srgbClr val="CC9900"/>
              </a:buClr>
              <a:buSzPct val="124000"/>
            </a:pPr>
            <a:r>
              <a:rPr lang="es-CL" sz="2000" b="1" dirty="0">
                <a:solidFill>
                  <a:srgbClr val="000099"/>
                </a:solidFill>
                <a:latin typeface="Century Gothic" pitchFamily="34" charset="0"/>
              </a:rPr>
              <a:t>	</a:t>
            </a:r>
            <a:r>
              <a:rPr lang="es-CL" sz="2000" b="1" dirty="0" smtClean="0">
                <a:solidFill>
                  <a:srgbClr val="000099"/>
                </a:solidFill>
                <a:latin typeface="Century Gothic" pitchFamily="34" charset="0"/>
              </a:rPr>
              <a:t>	7. Mapa de Riesgo Sísmico</a:t>
            </a:r>
          </a:p>
          <a:p>
            <a:pPr lvl="1" algn="just">
              <a:spcAft>
                <a:spcPts val="600"/>
              </a:spcAft>
              <a:buClr>
                <a:srgbClr val="CC9900"/>
              </a:buClr>
              <a:buSzPct val="124000"/>
            </a:pPr>
            <a:r>
              <a:rPr lang="es-CL" sz="2000" b="1" dirty="0">
                <a:solidFill>
                  <a:srgbClr val="000099"/>
                </a:solidFill>
                <a:latin typeface="Century Gothic" pitchFamily="34" charset="0"/>
              </a:rPr>
              <a:t>	</a:t>
            </a:r>
            <a:r>
              <a:rPr lang="es-CL" sz="2000" b="1" dirty="0" smtClean="0">
                <a:solidFill>
                  <a:srgbClr val="000099"/>
                </a:solidFill>
                <a:latin typeface="Century Gothic" pitchFamily="34" charset="0"/>
              </a:rPr>
              <a:t>	8. Comisión de Valores y Seguros</a:t>
            </a:r>
            <a:endParaRPr lang="es-CL" sz="2400" b="1" dirty="0" smtClean="0">
              <a:solidFill>
                <a:srgbClr val="000099"/>
              </a:solidFill>
              <a:latin typeface="Century Gothic" pitchFamily="34" charset="0"/>
            </a:endParaRPr>
          </a:p>
          <a:p>
            <a:pPr lvl="1" algn="just">
              <a:spcAft>
                <a:spcPts val="600"/>
              </a:spcAft>
              <a:buClr>
                <a:srgbClr val="CC9900"/>
              </a:buClr>
              <a:buSzPct val="124000"/>
            </a:pPr>
            <a:endParaRPr lang="es-ES" sz="2400" b="1" dirty="0">
              <a:solidFill>
                <a:srgbClr val="000099"/>
              </a:solidFill>
              <a:latin typeface="Century Gothic" pitchFamily="34" charset="0"/>
            </a:endParaRPr>
          </a:p>
        </p:txBody>
      </p:sp>
      <p:sp>
        <p:nvSpPr>
          <p:cNvPr id="2" name="1 CuadroTexto"/>
          <p:cNvSpPr txBox="1"/>
          <p:nvPr/>
        </p:nvSpPr>
        <p:spPr>
          <a:xfrm>
            <a:off x="395537" y="366922"/>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Temario</a:t>
            </a:r>
            <a:endParaRPr lang="es-CL" sz="3600" b="1" dirty="0">
              <a:solidFill>
                <a:srgbClr val="000099"/>
              </a:solidFill>
              <a:latin typeface="Century Gothic" pitchFamily="34" charset="0"/>
            </a:endParaRPr>
          </a:p>
        </p:txBody>
      </p:sp>
    </p:spTree>
    <p:extLst>
      <p:ext uri="{BB962C8B-B14F-4D97-AF65-F5344CB8AC3E}">
        <p14:creationId xmlns:p14="http://schemas.microsoft.com/office/powerpoint/2010/main" val="414349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7" y="188640"/>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1. SBR y CBR</a:t>
            </a:r>
            <a:endParaRPr lang="es-CL" sz="3600" b="1" dirty="0">
              <a:solidFill>
                <a:srgbClr val="000099"/>
              </a:solidFill>
              <a:latin typeface="Century Gothic" pitchFamily="34" charset="0"/>
            </a:endParaRPr>
          </a:p>
        </p:txBody>
      </p:sp>
      <p:sp>
        <p:nvSpPr>
          <p:cNvPr id="6" name="Rectangle 3"/>
          <p:cNvSpPr>
            <a:spLocks noChangeArrowheads="1"/>
          </p:cNvSpPr>
          <p:nvPr/>
        </p:nvSpPr>
        <p:spPr bwMode="auto">
          <a:xfrm>
            <a:off x="111834" y="1524000"/>
            <a:ext cx="8675687" cy="5334000"/>
          </a:xfrm>
          <a:prstGeom prst="rect">
            <a:avLst/>
          </a:prstGeom>
          <a:noFill/>
          <a:ln w="9525">
            <a:noFill/>
            <a:miter lim="800000"/>
            <a:headEnd/>
            <a:tailEnd/>
          </a:ln>
        </p:spPr>
        <p:txBody>
          <a:bodyPr/>
          <a:lstStyle/>
          <a:p>
            <a:pPr marL="285750" indent="-285750" algn="just">
              <a:spcBef>
                <a:spcPct val="0"/>
              </a:spcBef>
              <a:buClr>
                <a:srgbClr val="FFC000"/>
              </a:buClr>
              <a:buSzPct val="130000"/>
              <a:buFont typeface="Wingdings" pitchFamily="2" charset="2"/>
              <a:buChar char="§"/>
              <a:defRPr/>
            </a:pPr>
            <a:r>
              <a:rPr lang="es-ES" sz="2000" dirty="0">
                <a:solidFill>
                  <a:srgbClr val="0000CC"/>
                </a:solidFill>
                <a:latin typeface="+mj-lt"/>
              </a:rPr>
              <a:t>En la actualidad el PDL-SBR se encuentra en su segundo trámite constitucional en la Comisión de Hacienda del Senado</a:t>
            </a:r>
            <a:r>
              <a:rPr lang="es-ES" sz="2000" dirty="0" smtClean="0">
                <a:solidFill>
                  <a:srgbClr val="0000CC"/>
                </a:solidFill>
                <a:latin typeface="+mj-lt"/>
              </a:rPr>
              <a:t>.</a:t>
            </a:r>
          </a:p>
          <a:p>
            <a:pPr algn="just">
              <a:spcBef>
                <a:spcPct val="0"/>
              </a:spcBef>
              <a:buClr>
                <a:srgbClr val="FFC000"/>
              </a:buClr>
              <a:buSzPct val="130000"/>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ES" sz="2000" dirty="0">
                <a:solidFill>
                  <a:srgbClr val="0000CC"/>
                </a:solidFill>
                <a:latin typeface="+mj-lt"/>
              </a:rPr>
              <a:t>Se han realizado varias exposiciones ante dicha instancia, tanto por parte de la SVS como del sector privado, con el objetivo de introducir indicaciones al proyecto original que lo perfeccionen</a:t>
            </a:r>
            <a:r>
              <a:rPr lang="es-ES" sz="2000" dirty="0" smtClean="0">
                <a:solidFill>
                  <a:srgbClr val="0000CC"/>
                </a:solidFill>
                <a:latin typeface="+mj-lt"/>
              </a:rPr>
              <a:t>.</a:t>
            </a:r>
          </a:p>
          <a:p>
            <a:pPr algn="just">
              <a:spcBef>
                <a:spcPct val="0"/>
              </a:spcBef>
              <a:buClr>
                <a:srgbClr val="FFC000"/>
              </a:buClr>
              <a:buSzPct val="130000"/>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ES" sz="2000" dirty="0">
                <a:solidFill>
                  <a:srgbClr val="0000CC"/>
                </a:solidFill>
                <a:latin typeface="+mj-lt"/>
              </a:rPr>
              <a:t>Se espera que la tramitación del PDL continúe avanzando, aunque no existe certeza de la fecha de su aprobación final por parte del Congreso</a:t>
            </a:r>
            <a:r>
              <a:rPr lang="es-ES" sz="2000" dirty="0" smtClean="0">
                <a:solidFill>
                  <a:srgbClr val="0000CC"/>
                </a:solidFill>
                <a:latin typeface="+mj-lt"/>
              </a:rPr>
              <a:t>.</a:t>
            </a:r>
          </a:p>
          <a:p>
            <a:pPr marL="285750" indent="-285750" algn="just">
              <a:spcBef>
                <a:spcPct val="0"/>
              </a:spcBef>
              <a:buClr>
                <a:srgbClr val="FFC000"/>
              </a:buClr>
              <a:buSzPct val="130000"/>
              <a:buFont typeface="Wingdings" pitchFamily="2" charset="2"/>
              <a:buChar char="§"/>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ES" sz="2000" dirty="0">
                <a:solidFill>
                  <a:srgbClr val="0000CC"/>
                </a:solidFill>
                <a:latin typeface="+mj-lt"/>
              </a:rPr>
              <a:t>En paralelo se ha continuado con el desarrollo de las mesas de trabajo, cuyos resultados se esperan para el </a:t>
            </a:r>
            <a:r>
              <a:rPr lang="es-ES" sz="2000" dirty="0" smtClean="0">
                <a:solidFill>
                  <a:srgbClr val="0000CC"/>
                </a:solidFill>
                <a:latin typeface="+mj-lt"/>
              </a:rPr>
              <a:t>cuarto </a:t>
            </a:r>
            <a:r>
              <a:rPr lang="es-ES" sz="2000" dirty="0">
                <a:solidFill>
                  <a:srgbClr val="0000CC"/>
                </a:solidFill>
                <a:latin typeface="+mj-lt"/>
              </a:rPr>
              <a:t>trimestre de 2013</a:t>
            </a:r>
            <a:r>
              <a:rPr lang="es-ES" sz="2000" dirty="0" smtClean="0">
                <a:solidFill>
                  <a:srgbClr val="0000CC"/>
                </a:solidFill>
                <a:latin typeface="+mj-lt"/>
              </a:rPr>
              <a:t>.</a:t>
            </a:r>
          </a:p>
          <a:p>
            <a:pPr marL="285750" indent="-285750" algn="just">
              <a:spcBef>
                <a:spcPct val="0"/>
              </a:spcBef>
              <a:buClr>
                <a:srgbClr val="FFC000"/>
              </a:buClr>
              <a:buSzPct val="130000"/>
              <a:buFont typeface="Wingdings" pitchFamily="2" charset="2"/>
              <a:buChar char="§"/>
              <a:defRPr/>
            </a:pPr>
            <a:endParaRPr lang="es-ES"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1000" dirty="0" smtClean="0">
              <a:solidFill>
                <a:srgbClr val="0000CC"/>
              </a:solidFill>
              <a:latin typeface="+mj-lt"/>
            </a:endParaRPr>
          </a:p>
        </p:txBody>
      </p:sp>
    </p:spTree>
    <p:extLst>
      <p:ext uri="{BB962C8B-B14F-4D97-AF65-F5344CB8AC3E}">
        <p14:creationId xmlns:p14="http://schemas.microsoft.com/office/powerpoint/2010/main" val="1782701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58328" y="476672"/>
            <a:ext cx="8675687" cy="5334000"/>
          </a:xfrm>
          <a:prstGeom prst="rect">
            <a:avLst/>
          </a:prstGeom>
          <a:noFill/>
          <a:ln w="9525">
            <a:noFill/>
            <a:miter lim="800000"/>
            <a:headEnd/>
            <a:tailEnd/>
          </a:ln>
        </p:spPr>
        <p:txBody>
          <a:bodyPr/>
          <a:lstStyle/>
          <a:p>
            <a:pPr marL="285750" indent="-285750" algn="just">
              <a:spcBef>
                <a:spcPct val="0"/>
              </a:spcBef>
              <a:buClr>
                <a:srgbClr val="FFC000"/>
              </a:buClr>
              <a:buSzPct val="130000"/>
              <a:buFont typeface="Wingdings" pitchFamily="2" charset="2"/>
              <a:buChar char="§"/>
              <a:defRPr/>
            </a:pPr>
            <a:r>
              <a:rPr lang="es-ES" sz="2000" dirty="0" smtClean="0">
                <a:solidFill>
                  <a:srgbClr val="0000CC"/>
                </a:solidFill>
                <a:latin typeface="+mj-lt"/>
              </a:rPr>
              <a:t>Se formaron las siguientes mesas de trabajo:</a:t>
            </a:r>
          </a:p>
          <a:p>
            <a:pPr algn="just">
              <a:spcBef>
                <a:spcPct val="0"/>
              </a:spcBef>
              <a:buClr>
                <a:srgbClr val="FFC000"/>
              </a:buClr>
              <a:buSzPct val="130000"/>
              <a:defRPr/>
            </a:pPr>
            <a:endParaRPr lang="es-ES" sz="1000" dirty="0" smtClean="0">
              <a:solidFill>
                <a:srgbClr val="0000CC"/>
              </a:solidFill>
              <a:latin typeface="+mj-lt"/>
            </a:endParaRPr>
          </a:p>
          <a:p>
            <a:pPr lvl="2" indent="-342900" algn="just">
              <a:buClr>
                <a:srgbClr val="FFC000"/>
              </a:buClr>
              <a:buFont typeface="Arial" pitchFamily="34" charset="0"/>
              <a:buChar char="•"/>
              <a:defRPr/>
            </a:pPr>
            <a:r>
              <a:rPr lang="es-ES" sz="2000" dirty="0" smtClean="0">
                <a:solidFill>
                  <a:srgbClr val="0000CC"/>
                </a:solidFill>
                <a:latin typeface="+mj-lt"/>
              </a:rPr>
              <a:t>Mesa </a:t>
            </a:r>
            <a:r>
              <a:rPr lang="es-ES" sz="2000" dirty="0">
                <a:solidFill>
                  <a:srgbClr val="0000CC"/>
                </a:solidFill>
                <a:latin typeface="+mj-lt"/>
              </a:rPr>
              <a:t>Rentas Vitalicias, TSA </a:t>
            </a:r>
            <a:r>
              <a:rPr lang="es-ES" sz="2000" dirty="0" smtClean="0">
                <a:solidFill>
                  <a:srgbClr val="0000CC"/>
                </a:solidFill>
                <a:latin typeface="+mj-lt"/>
              </a:rPr>
              <a:t>Estresado</a:t>
            </a:r>
          </a:p>
          <a:p>
            <a:pPr lvl="2" indent="-342900" algn="just">
              <a:buClr>
                <a:srgbClr val="FFC000"/>
              </a:buClr>
              <a:buFont typeface="Arial" pitchFamily="34" charset="0"/>
              <a:buChar char="•"/>
              <a:defRPr/>
            </a:pPr>
            <a:r>
              <a:rPr lang="es-ES" sz="2000" dirty="0" smtClean="0">
                <a:solidFill>
                  <a:srgbClr val="0000CC"/>
                </a:solidFill>
                <a:latin typeface="+mj-lt"/>
              </a:rPr>
              <a:t>Mesa </a:t>
            </a:r>
            <a:r>
              <a:rPr lang="es-ES" sz="2000" dirty="0">
                <a:solidFill>
                  <a:srgbClr val="0000CC"/>
                </a:solidFill>
                <a:latin typeface="+mj-lt"/>
              </a:rPr>
              <a:t>de SIS y Vida </a:t>
            </a:r>
            <a:r>
              <a:rPr lang="es-ES" sz="2000" dirty="0" smtClean="0">
                <a:solidFill>
                  <a:srgbClr val="0000CC"/>
                </a:solidFill>
                <a:latin typeface="+mj-lt"/>
              </a:rPr>
              <a:t>Tradicional</a:t>
            </a:r>
          </a:p>
          <a:p>
            <a:pPr lvl="2" indent="-342900" algn="just">
              <a:buClr>
                <a:srgbClr val="FFC000"/>
              </a:buClr>
              <a:buFont typeface="Arial" pitchFamily="34" charset="0"/>
              <a:buChar char="•"/>
              <a:defRPr/>
            </a:pPr>
            <a:r>
              <a:rPr lang="es-ES" sz="2000" dirty="0" smtClean="0">
                <a:solidFill>
                  <a:srgbClr val="0000CC"/>
                </a:solidFill>
                <a:latin typeface="+mj-lt"/>
              </a:rPr>
              <a:t>Mesa </a:t>
            </a:r>
            <a:r>
              <a:rPr lang="es-ES" sz="2000" dirty="0">
                <a:solidFill>
                  <a:srgbClr val="0000CC"/>
                </a:solidFill>
                <a:latin typeface="+mj-lt"/>
              </a:rPr>
              <a:t>Riesgos Técnicos en Seguros </a:t>
            </a:r>
            <a:r>
              <a:rPr lang="es-ES" sz="2000" dirty="0" smtClean="0">
                <a:solidFill>
                  <a:srgbClr val="0000CC"/>
                </a:solidFill>
                <a:latin typeface="+mj-lt"/>
              </a:rPr>
              <a:t>Generales</a:t>
            </a:r>
          </a:p>
          <a:p>
            <a:pPr lvl="2" indent="-342900" algn="just">
              <a:buClr>
                <a:srgbClr val="FFC000"/>
              </a:buClr>
              <a:buFont typeface="Arial" pitchFamily="34" charset="0"/>
              <a:buChar char="•"/>
              <a:defRPr/>
            </a:pPr>
            <a:r>
              <a:rPr lang="es-ES" sz="2000" dirty="0" smtClean="0">
                <a:solidFill>
                  <a:srgbClr val="0000CC"/>
                </a:solidFill>
                <a:latin typeface="+mj-lt"/>
              </a:rPr>
              <a:t>Mesa </a:t>
            </a:r>
            <a:r>
              <a:rPr lang="es-ES" sz="2000" dirty="0">
                <a:solidFill>
                  <a:srgbClr val="0000CC"/>
                </a:solidFill>
                <a:latin typeface="+mj-lt"/>
              </a:rPr>
              <a:t>de Riesgo de Mercado en Bienes </a:t>
            </a:r>
            <a:r>
              <a:rPr lang="es-ES" sz="2000" dirty="0" smtClean="0">
                <a:solidFill>
                  <a:srgbClr val="0000CC"/>
                </a:solidFill>
                <a:latin typeface="+mj-lt"/>
              </a:rPr>
              <a:t>Raíces</a:t>
            </a:r>
          </a:p>
          <a:p>
            <a:pPr lvl="2" indent="-342900" algn="just">
              <a:buClr>
                <a:srgbClr val="FFC000"/>
              </a:buClr>
              <a:buFont typeface="Arial" pitchFamily="34" charset="0"/>
              <a:buChar char="•"/>
              <a:defRPr/>
            </a:pPr>
            <a:r>
              <a:rPr lang="es-ES" sz="2000" dirty="0" smtClean="0">
                <a:solidFill>
                  <a:srgbClr val="0000CC"/>
                </a:solidFill>
                <a:latin typeface="+mj-lt"/>
              </a:rPr>
              <a:t>Otros: </a:t>
            </a:r>
          </a:p>
          <a:p>
            <a:pPr marL="571500" lvl="2" algn="just">
              <a:buClr>
                <a:srgbClr val="FFC000"/>
              </a:buClr>
              <a:defRPr/>
            </a:pPr>
            <a:r>
              <a:rPr lang="es-ES" sz="2000" dirty="0" smtClean="0">
                <a:solidFill>
                  <a:srgbClr val="0000CC"/>
                </a:solidFill>
                <a:latin typeface="+mj-lt"/>
              </a:rPr>
              <a:t>      Correlaciones y beneficios por diversificación</a:t>
            </a:r>
          </a:p>
          <a:p>
            <a:pPr marL="571500" lvl="2" algn="just">
              <a:buClr>
                <a:srgbClr val="FFC000"/>
              </a:buClr>
              <a:defRPr/>
            </a:pPr>
            <a:r>
              <a:rPr lang="es-ES" sz="2000" dirty="0">
                <a:solidFill>
                  <a:srgbClr val="0000CC"/>
                </a:solidFill>
                <a:latin typeface="+mj-lt"/>
              </a:rPr>
              <a:t> </a:t>
            </a:r>
            <a:r>
              <a:rPr lang="es-ES" sz="2000" dirty="0" smtClean="0">
                <a:solidFill>
                  <a:srgbClr val="0000CC"/>
                </a:solidFill>
                <a:latin typeface="+mj-lt"/>
              </a:rPr>
              <a:t>     Riesgo de crédito de MHE y Reaseguro</a:t>
            </a:r>
            <a:endParaRPr lang="es-ES" sz="2000" dirty="0">
              <a:solidFill>
                <a:srgbClr val="0000CC"/>
              </a:solidFill>
              <a:latin typeface="+mj-lt"/>
            </a:endParaRPr>
          </a:p>
          <a:p>
            <a:pPr algn="just">
              <a:spcBef>
                <a:spcPct val="0"/>
              </a:spcBef>
              <a:buClr>
                <a:srgbClr val="FFC000"/>
              </a:buClr>
              <a:buSzPct val="130000"/>
              <a:defRPr/>
            </a:pPr>
            <a:endParaRPr lang="es-ES" sz="2000" dirty="0" smtClean="0">
              <a:solidFill>
                <a:srgbClr val="0000CC"/>
              </a:solidFill>
              <a:latin typeface="+mj-lt"/>
            </a:endParaRPr>
          </a:p>
          <a:p>
            <a:pPr algn="just">
              <a:spcBef>
                <a:spcPct val="0"/>
              </a:spcBef>
              <a:buClr>
                <a:srgbClr val="FFC000"/>
              </a:buClr>
              <a:buSzPct val="130000"/>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ES" sz="2000" dirty="0" smtClean="0">
                <a:solidFill>
                  <a:srgbClr val="0000CC"/>
                </a:solidFill>
                <a:latin typeface="+mj-lt"/>
              </a:rPr>
              <a:t>Lo anterior</a:t>
            </a:r>
            <a:r>
              <a:rPr lang="es-ES" sz="2000" dirty="0">
                <a:solidFill>
                  <a:srgbClr val="0000CC"/>
                </a:solidFill>
                <a:latin typeface="+mj-lt"/>
              </a:rPr>
              <a:t>, será incorporado en la segunda versión del White </a:t>
            </a:r>
            <a:r>
              <a:rPr lang="es-ES" sz="2000" dirty="0" err="1">
                <a:solidFill>
                  <a:srgbClr val="0000CC"/>
                </a:solidFill>
                <a:latin typeface="+mj-lt"/>
              </a:rPr>
              <a:t>Paper</a:t>
            </a:r>
            <a:r>
              <a:rPr lang="es-ES" sz="2000" dirty="0">
                <a:solidFill>
                  <a:srgbClr val="0000CC"/>
                </a:solidFill>
                <a:latin typeface="+mj-lt"/>
              </a:rPr>
              <a:t> con la Metodología para la Determinación del CBR de las Compañías de Seguros, cuya publicación se estima será en el primer trimestre de 2014.</a:t>
            </a:r>
          </a:p>
          <a:p>
            <a:pPr marL="285750" indent="-285750" algn="just">
              <a:spcBef>
                <a:spcPct val="0"/>
              </a:spcBef>
              <a:buClr>
                <a:srgbClr val="FFC000"/>
              </a:buClr>
              <a:buSzPct val="130000"/>
              <a:buFont typeface="Wingdings" pitchFamily="2" charset="2"/>
              <a:buChar char="§"/>
              <a:defRPr/>
            </a:pPr>
            <a:endParaRPr lang="es-ES"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ES" sz="2000" dirty="0" smtClean="0">
                <a:solidFill>
                  <a:srgbClr val="0000CC"/>
                </a:solidFill>
                <a:latin typeface="+mj-lt"/>
              </a:rPr>
              <a:t>Los </a:t>
            </a:r>
            <a:r>
              <a:rPr lang="es-ES" sz="2000" dirty="0">
                <a:solidFill>
                  <a:srgbClr val="0000CC"/>
                </a:solidFill>
                <a:latin typeface="+mj-lt"/>
              </a:rPr>
              <a:t>resultados del segundo estudio de impacto (QIS 2) con dicha metodología aplicada, se estima serán requeridos durante el segundo trimestre de 2014</a:t>
            </a:r>
            <a:r>
              <a:rPr lang="es-ES" sz="2000" dirty="0" smtClean="0">
                <a:solidFill>
                  <a:srgbClr val="0000CC"/>
                </a:solidFill>
                <a:latin typeface="+mj-lt"/>
              </a:rPr>
              <a:t>.</a:t>
            </a:r>
          </a:p>
          <a:p>
            <a:pPr marL="285750" indent="-285750" algn="just">
              <a:spcBef>
                <a:spcPct val="0"/>
              </a:spcBef>
              <a:buClr>
                <a:srgbClr val="FFC000"/>
              </a:buClr>
              <a:buSzPct val="130000"/>
              <a:buFont typeface="Wingdings" pitchFamily="2" charset="2"/>
              <a:buChar char="§"/>
              <a:defRPr/>
            </a:pPr>
            <a:endParaRPr lang="es-ES" sz="2000" dirty="0">
              <a:solidFill>
                <a:srgbClr val="0000CC"/>
              </a:solidFill>
              <a:latin typeface="+mj-lt"/>
            </a:endParaRPr>
          </a:p>
          <a:p>
            <a:pPr marL="342900" indent="-342900" algn="just">
              <a:spcBef>
                <a:spcPct val="20000"/>
              </a:spcBef>
              <a:defRPr/>
            </a:pPr>
            <a:endParaRPr lang="es-ES" sz="1600" b="1" u="none" dirty="0">
              <a:solidFill>
                <a:srgbClr val="FF0000"/>
              </a:solidFill>
            </a:endParaRPr>
          </a:p>
        </p:txBody>
      </p:sp>
    </p:spTree>
    <p:extLst>
      <p:ext uri="{BB962C8B-B14F-4D97-AF65-F5344CB8AC3E}">
        <p14:creationId xmlns:p14="http://schemas.microsoft.com/office/powerpoint/2010/main" val="1850023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7" y="366922"/>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2. Conducta de Mercado</a:t>
            </a:r>
            <a:endParaRPr lang="es-CL" sz="3600" b="1" dirty="0">
              <a:solidFill>
                <a:srgbClr val="000099"/>
              </a:solidFill>
              <a:latin typeface="Century Gothic" pitchFamily="34" charset="0"/>
            </a:endParaRPr>
          </a:p>
        </p:txBody>
      </p:sp>
      <p:sp>
        <p:nvSpPr>
          <p:cNvPr id="5" name="Rectangle 3"/>
          <p:cNvSpPr>
            <a:spLocks noChangeArrowheads="1"/>
          </p:cNvSpPr>
          <p:nvPr/>
        </p:nvSpPr>
        <p:spPr bwMode="auto">
          <a:xfrm>
            <a:off x="360809" y="1412776"/>
            <a:ext cx="8459664" cy="4464496"/>
          </a:xfrm>
          <a:prstGeom prst="rect">
            <a:avLst/>
          </a:prstGeom>
          <a:noFill/>
          <a:ln w="9525">
            <a:noFill/>
            <a:miter lim="800000"/>
            <a:headEnd/>
            <a:tailEnd/>
          </a:ln>
        </p:spPr>
        <p:txBody>
          <a:bodyPr/>
          <a:lstStyle/>
          <a:p>
            <a:pPr marL="285750" indent="-285750" algn="just">
              <a:spcBef>
                <a:spcPct val="0"/>
              </a:spcBef>
              <a:buClr>
                <a:srgbClr val="FFC000"/>
              </a:buClr>
              <a:buSzPct val="130000"/>
              <a:buFont typeface="Wingdings" pitchFamily="2" charset="2"/>
              <a:buChar char="§"/>
              <a:defRPr/>
            </a:pPr>
            <a:r>
              <a:rPr lang="es-CL" sz="2000" dirty="0" smtClean="0">
                <a:solidFill>
                  <a:srgbClr val="0000CC"/>
                </a:solidFill>
                <a:latin typeface="+mj-lt"/>
              </a:rPr>
              <a:t>El </a:t>
            </a:r>
            <a:r>
              <a:rPr lang="es-CL" sz="2000" dirty="0">
                <a:solidFill>
                  <a:srgbClr val="0000CC"/>
                </a:solidFill>
                <a:latin typeface="+mj-lt"/>
              </a:rPr>
              <a:t>tema de C</a:t>
            </a:r>
            <a:r>
              <a:rPr lang="es-CL" sz="2000" dirty="0" smtClean="0">
                <a:solidFill>
                  <a:srgbClr val="0000CC"/>
                </a:solidFill>
                <a:latin typeface="+mj-lt"/>
              </a:rPr>
              <a:t>onducta </a:t>
            </a:r>
            <a:r>
              <a:rPr lang="es-CL" sz="2000" dirty="0">
                <a:solidFill>
                  <a:srgbClr val="0000CC"/>
                </a:solidFill>
                <a:latin typeface="+mj-lt"/>
              </a:rPr>
              <a:t>de </a:t>
            </a:r>
            <a:r>
              <a:rPr lang="es-CL" sz="2000" dirty="0" smtClean="0">
                <a:solidFill>
                  <a:srgbClr val="0000CC"/>
                </a:solidFill>
                <a:latin typeface="+mj-lt"/>
              </a:rPr>
              <a:t>Mercado (CDM) </a:t>
            </a:r>
            <a:r>
              <a:rPr lang="es-CL" sz="2000" dirty="0">
                <a:solidFill>
                  <a:srgbClr val="0000CC"/>
                </a:solidFill>
                <a:latin typeface="+mj-lt"/>
              </a:rPr>
              <a:t>ha recibido considerable atención en las últimas </a:t>
            </a:r>
            <a:r>
              <a:rPr lang="es-CL" sz="2000" dirty="0" smtClean="0">
                <a:solidFill>
                  <a:srgbClr val="0000CC"/>
                </a:solidFill>
                <a:latin typeface="+mj-lt"/>
              </a:rPr>
              <a:t>décadas a nivel internacional.</a:t>
            </a:r>
            <a:endParaRPr lang="es-CL" sz="2000" dirty="0">
              <a:solidFill>
                <a:srgbClr val="0000CC"/>
              </a:solidFill>
              <a:latin typeface="+mj-lt"/>
            </a:endParaRPr>
          </a:p>
          <a:p>
            <a:pPr algn="just">
              <a:spcBef>
                <a:spcPct val="0"/>
              </a:spcBef>
              <a:buClr>
                <a:srgbClr val="FFC000"/>
              </a:buClr>
              <a:buSzPct val="130000"/>
              <a:defRPr/>
            </a:pPr>
            <a:endParaRPr lang="es-CL"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CL" sz="2000" dirty="0">
                <a:solidFill>
                  <a:srgbClr val="0000CC"/>
                </a:solidFill>
                <a:latin typeface="+mj-lt"/>
              </a:rPr>
              <a:t>A mediados del año 2012, se formaron varios grupos de trabajo en la SVS encargados de estudiar la experiencia nacional e internacional cuyo objetivo final es proponer un modelo de supervisión, también basado en riesgos, aplicable a la CDM.  </a:t>
            </a:r>
          </a:p>
          <a:p>
            <a:pPr marL="285750" indent="-285750" algn="just">
              <a:spcBef>
                <a:spcPct val="0"/>
              </a:spcBef>
              <a:buClr>
                <a:srgbClr val="FFC000"/>
              </a:buClr>
              <a:buSzPct val="130000"/>
              <a:buFont typeface="Wingdings" pitchFamily="2" charset="2"/>
              <a:buChar char="§"/>
              <a:defRPr/>
            </a:pPr>
            <a:endParaRPr lang="es-CL"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CL" sz="2000" dirty="0">
                <a:solidFill>
                  <a:srgbClr val="0000CC"/>
                </a:solidFill>
                <a:latin typeface="+mj-lt"/>
              </a:rPr>
              <a:t>Se concluyó el estudio de los grupos de trabajo y se desarrolló un sistema que permite analizar en mayor detalle los reclamos recibidos en esta Superintendencia.  </a:t>
            </a:r>
            <a:endParaRPr lang="es-CL"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CL"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CL" sz="2000" dirty="0">
                <a:solidFill>
                  <a:srgbClr val="0000CC"/>
                </a:solidFill>
                <a:latin typeface="+mj-lt"/>
              </a:rPr>
              <a:t>Continuaremos trabajando en este tema y se espera publicar una primera versión del </a:t>
            </a:r>
            <a:r>
              <a:rPr lang="es-CL" sz="2000" dirty="0" err="1">
                <a:solidFill>
                  <a:srgbClr val="0000CC"/>
                </a:solidFill>
                <a:latin typeface="+mj-lt"/>
              </a:rPr>
              <a:t>white</a:t>
            </a:r>
            <a:r>
              <a:rPr lang="es-CL" sz="2000" dirty="0">
                <a:solidFill>
                  <a:srgbClr val="0000CC"/>
                </a:solidFill>
                <a:latin typeface="+mj-lt"/>
              </a:rPr>
              <a:t> </a:t>
            </a:r>
            <a:r>
              <a:rPr lang="es-CL" sz="2000" dirty="0" err="1">
                <a:solidFill>
                  <a:srgbClr val="0000CC"/>
                </a:solidFill>
                <a:latin typeface="+mj-lt"/>
              </a:rPr>
              <a:t>paper</a:t>
            </a:r>
            <a:r>
              <a:rPr lang="es-CL" sz="2000" dirty="0">
                <a:solidFill>
                  <a:srgbClr val="0000CC"/>
                </a:solidFill>
                <a:latin typeface="+mj-lt"/>
              </a:rPr>
              <a:t>, para comentarios del mercado, el próximo año.</a:t>
            </a:r>
          </a:p>
          <a:p>
            <a:pPr marL="285750" indent="-285750" algn="just">
              <a:spcBef>
                <a:spcPct val="0"/>
              </a:spcBef>
              <a:buClr>
                <a:srgbClr val="FFC000"/>
              </a:buClr>
              <a:buSzPct val="130000"/>
              <a:buFont typeface="Wingdings" pitchFamily="2" charset="2"/>
              <a:buChar char="§"/>
              <a:defRPr/>
            </a:pPr>
            <a:endParaRPr lang="es-ES" sz="1600" b="1" u="none" dirty="0">
              <a:solidFill>
                <a:srgbClr val="FF0000"/>
              </a:solidFill>
            </a:endParaRPr>
          </a:p>
        </p:txBody>
      </p:sp>
    </p:spTree>
    <p:extLst>
      <p:ext uri="{BB962C8B-B14F-4D97-AF65-F5344CB8AC3E}">
        <p14:creationId xmlns:p14="http://schemas.microsoft.com/office/powerpoint/2010/main" val="7414984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60808" y="188640"/>
            <a:ext cx="8640960" cy="646331"/>
          </a:xfrm>
          <a:prstGeom prst="rect">
            <a:avLst/>
          </a:prstGeom>
          <a:noFill/>
        </p:spPr>
        <p:txBody>
          <a:bodyPr wrap="square" rtlCol="0">
            <a:spAutoFit/>
          </a:bodyPr>
          <a:lstStyle/>
          <a:p>
            <a:r>
              <a:rPr lang="es-CL" sz="3600" b="1" dirty="0">
                <a:solidFill>
                  <a:srgbClr val="000099"/>
                </a:solidFill>
                <a:latin typeface="Century Gothic" pitchFamily="34" charset="0"/>
              </a:rPr>
              <a:t>3</a:t>
            </a:r>
            <a:r>
              <a:rPr lang="es-CL" sz="3600" b="1" dirty="0" smtClean="0">
                <a:solidFill>
                  <a:srgbClr val="000099"/>
                </a:solidFill>
                <a:latin typeface="Century Gothic" pitchFamily="34" charset="0"/>
              </a:rPr>
              <a:t>. RV Variable</a:t>
            </a:r>
            <a:endParaRPr lang="es-CL" sz="3600" b="1" dirty="0">
              <a:solidFill>
                <a:srgbClr val="000099"/>
              </a:solidFill>
              <a:latin typeface="Century Gothic" pitchFamily="34" charset="0"/>
            </a:endParaRPr>
          </a:p>
        </p:txBody>
      </p:sp>
      <p:sp>
        <p:nvSpPr>
          <p:cNvPr id="5" name="Rectangle 3"/>
          <p:cNvSpPr>
            <a:spLocks noChangeArrowheads="1"/>
          </p:cNvSpPr>
          <p:nvPr/>
        </p:nvSpPr>
        <p:spPr bwMode="auto">
          <a:xfrm>
            <a:off x="382647" y="1268760"/>
            <a:ext cx="8675687" cy="5184576"/>
          </a:xfrm>
          <a:prstGeom prst="rect">
            <a:avLst/>
          </a:prstGeom>
          <a:noFill/>
          <a:ln w="9525">
            <a:noFill/>
            <a:miter lim="800000"/>
            <a:headEnd/>
            <a:tailEnd/>
          </a:ln>
        </p:spPr>
        <p:txBody>
          <a:bodyPr/>
          <a:lstStyle/>
          <a:p>
            <a:pPr algn="just">
              <a:spcBef>
                <a:spcPct val="0"/>
              </a:spcBef>
              <a:buClr>
                <a:srgbClr val="FFC000"/>
              </a:buClr>
              <a:buSzPct val="130000"/>
              <a:defRPr/>
            </a:pPr>
            <a:endParaRPr lang="es-CL" sz="2000" b="1" u="none"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CL" sz="2000" dirty="0" smtClean="0">
                <a:solidFill>
                  <a:srgbClr val="0000CC"/>
                </a:solidFill>
                <a:latin typeface="+mj-lt"/>
              </a:rPr>
              <a:t>La </a:t>
            </a:r>
            <a:r>
              <a:rPr lang="es-CL" sz="2000" dirty="0">
                <a:solidFill>
                  <a:srgbClr val="0000CC"/>
                </a:solidFill>
                <a:latin typeface="+mj-lt"/>
              </a:rPr>
              <a:t>Ley N° 19.934, que establece reglas relativas a la comercialización de rentas vitalicias, creó las rentas vitalicias inmediatas variables</a:t>
            </a:r>
            <a:r>
              <a:rPr lang="es-CL" sz="2000" dirty="0" smtClean="0">
                <a:solidFill>
                  <a:srgbClr val="0000CC"/>
                </a:solidFill>
                <a:latin typeface="+mj-lt"/>
              </a:rPr>
              <a:t>.</a:t>
            </a:r>
          </a:p>
          <a:p>
            <a:pPr marL="285750" indent="-285750" algn="just">
              <a:spcBef>
                <a:spcPct val="0"/>
              </a:spcBef>
              <a:buClr>
                <a:srgbClr val="FFC000"/>
              </a:buClr>
              <a:buSzPct val="130000"/>
              <a:buFont typeface="Wingdings" pitchFamily="2" charset="2"/>
              <a:buChar char="§"/>
              <a:defRPr/>
            </a:pPr>
            <a:endParaRPr lang="es-CL"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CL"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r>
              <a:rPr lang="es-CL" sz="2000" dirty="0" smtClean="0">
                <a:solidFill>
                  <a:srgbClr val="0000CC"/>
                </a:solidFill>
              </a:rPr>
              <a:t>El art. 62 del D.L. N° 3.500 establece básicamente dos requisitos:</a:t>
            </a:r>
          </a:p>
          <a:p>
            <a:pPr marL="285750" lvl="1" algn="just">
              <a:spcBef>
                <a:spcPct val="0"/>
              </a:spcBef>
              <a:buClr>
                <a:srgbClr val="FFC000"/>
              </a:buClr>
              <a:buSzPct val="130000"/>
              <a:buFont typeface="Wingdings" pitchFamily="2" charset="2"/>
              <a:buChar char="§"/>
              <a:defRPr/>
            </a:pPr>
            <a:endParaRPr lang="es-CL" sz="2000" dirty="0" smtClean="0">
              <a:solidFill>
                <a:srgbClr val="0000CC"/>
              </a:solidFill>
            </a:endParaRPr>
          </a:p>
          <a:p>
            <a:pPr marL="285750" lvl="1" algn="just">
              <a:spcBef>
                <a:spcPct val="0"/>
              </a:spcBef>
              <a:buClr>
                <a:srgbClr val="FFC000"/>
              </a:buClr>
              <a:buSzPct val="130000"/>
              <a:buFont typeface="Wingdings" pitchFamily="2" charset="2"/>
              <a:buChar char="§"/>
              <a:defRPr/>
            </a:pPr>
            <a:r>
              <a:rPr lang="es-CL" sz="2000" dirty="0" smtClean="0">
                <a:solidFill>
                  <a:srgbClr val="0000CC"/>
                </a:solidFill>
              </a:rPr>
              <a:t> El </a:t>
            </a:r>
            <a:r>
              <a:rPr lang="es-CL" sz="2000" b="1" dirty="0" smtClean="0">
                <a:solidFill>
                  <a:srgbClr val="0000CC"/>
                </a:solidFill>
              </a:rPr>
              <a:t>componente variable </a:t>
            </a:r>
            <a:r>
              <a:rPr lang="es-CL" sz="2000" dirty="0" smtClean="0">
                <a:solidFill>
                  <a:srgbClr val="0000CC"/>
                </a:solidFill>
              </a:rPr>
              <a:t>puede expresarse en moneda de curso legal, en moneda extranjera o en un índice asociado a carteras de inversión autorizado por la Superintendencia de Valores y Seguros.</a:t>
            </a:r>
          </a:p>
          <a:p>
            <a:pPr marL="285750" lvl="1" algn="just">
              <a:spcBef>
                <a:spcPct val="0"/>
              </a:spcBef>
              <a:buClr>
                <a:srgbClr val="FFC000"/>
              </a:buClr>
              <a:buSzPct val="130000"/>
              <a:buFont typeface="Wingdings" pitchFamily="2" charset="2"/>
              <a:buChar char="§"/>
              <a:defRPr/>
            </a:pPr>
            <a:endParaRPr lang="es-CL" sz="2000" dirty="0" smtClean="0">
              <a:solidFill>
                <a:srgbClr val="0000CC"/>
              </a:solidFill>
            </a:endParaRPr>
          </a:p>
          <a:p>
            <a:pPr marL="285750" lvl="1" algn="just">
              <a:spcBef>
                <a:spcPct val="0"/>
              </a:spcBef>
              <a:buClr>
                <a:srgbClr val="FFC000"/>
              </a:buClr>
              <a:buSzPct val="130000"/>
              <a:buFont typeface="Wingdings" pitchFamily="2" charset="2"/>
              <a:buChar char="§"/>
              <a:defRPr/>
            </a:pPr>
            <a:r>
              <a:rPr lang="es-CL" sz="2000" dirty="0" smtClean="0">
                <a:solidFill>
                  <a:srgbClr val="0000CC"/>
                </a:solidFill>
              </a:rPr>
              <a:t> El </a:t>
            </a:r>
            <a:r>
              <a:rPr lang="es-CL" sz="2000" b="1" dirty="0" smtClean="0">
                <a:solidFill>
                  <a:srgbClr val="0000CC"/>
                </a:solidFill>
              </a:rPr>
              <a:t>componente fijo </a:t>
            </a:r>
            <a:r>
              <a:rPr lang="es-CL" sz="2000" dirty="0" smtClean="0">
                <a:solidFill>
                  <a:srgbClr val="0000CC"/>
                </a:solidFill>
              </a:rPr>
              <a:t>debe ser igual o mayor que la Pensión Básica Solidaria de Vejez ($80.528), a menos que se trate de una pensión de vejez anticipada, en cuyo caso debe ser al menos equivalente al 100% de la Pensión Máxima con Aporte Solidario ($261.758).</a:t>
            </a:r>
            <a:endParaRPr lang="es-CL"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1600" u="none" dirty="0">
              <a:solidFill>
                <a:srgbClr val="FF0000"/>
              </a:solidFill>
            </a:endParaRPr>
          </a:p>
        </p:txBody>
      </p:sp>
    </p:spTree>
    <p:extLst>
      <p:ext uri="{BB962C8B-B14F-4D97-AF65-F5344CB8AC3E}">
        <p14:creationId xmlns:p14="http://schemas.microsoft.com/office/powerpoint/2010/main" val="561619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360807" y="1124744"/>
            <a:ext cx="8675687" cy="6048672"/>
          </a:xfrm>
          <a:prstGeom prst="rect">
            <a:avLst/>
          </a:prstGeom>
          <a:noFill/>
          <a:ln w="9525">
            <a:noFill/>
            <a:miter lim="800000"/>
            <a:headEnd/>
            <a:tailEnd/>
          </a:ln>
        </p:spPr>
        <p:txBody>
          <a:bodyPr/>
          <a:lstStyle/>
          <a:p>
            <a:pPr marL="285750" lvl="1" indent="-285750" algn="just">
              <a:spcBef>
                <a:spcPct val="0"/>
              </a:spcBef>
              <a:buClr>
                <a:srgbClr val="FFC000"/>
              </a:buClr>
              <a:buSzPct val="130000"/>
              <a:buFont typeface="Wingdings" pitchFamily="2" charset="2"/>
              <a:buChar char="§"/>
              <a:defRPr/>
            </a:pPr>
            <a:r>
              <a:rPr lang="es-CL" sz="2000" b="1" dirty="0">
                <a:solidFill>
                  <a:srgbClr val="0000CC"/>
                </a:solidFill>
              </a:rPr>
              <a:t>La AACH presentó una propuesta de RV </a:t>
            </a:r>
            <a:r>
              <a:rPr lang="es-CL" sz="2000" b="1" dirty="0" smtClean="0">
                <a:solidFill>
                  <a:srgbClr val="0000CC"/>
                </a:solidFill>
              </a:rPr>
              <a:t>Variable:</a:t>
            </a:r>
          </a:p>
          <a:p>
            <a:pPr marL="285750" lvl="1" indent="-285750" algn="just">
              <a:spcBef>
                <a:spcPct val="0"/>
              </a:spcBef>
              <a:buClr>
                <a:srgbClr val="FFC000"/>
              </a:buClr>
              <a:buSzPct val="130000"/>
              <a:buFont typeface="Wingdings" pitchFamily="2" charset="2"/>
              <a:buChar char="§"/>
              <a:defRPr/>
            </a:pPr>
            <a:endParaRPr lang="es-MX" sz="2000" b="1"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MX" sz="2000" dirty="0" smtClean="0">
                <a:solidFill>
                  <a:srgbClr val="0000CC"/>
                </a:solidFill>
                <a:latin typeface="+mj-lt"/>
              </a:rPr>
              <a:t>El </a:t>
            </a:r>
            <a:r>
              <a:rPr lang="es-MX" sz="2000" dirty="0">
                <a:solidFill>
                  <a:srgbClr val="0000CC"/>
                </a:solidFill>
                <a:latin typeface="+mj-lt"/>
              </a:rPr>
              <a:t>componente fijo se determina como una renta vitalicia inmediata.</a:t>
            </a:r>
          </a:p>
          <a:p>
            <a:pPr algn="just">
              <a:buClr>
                <a:srgbClr val="FFC000"/>
              </a:buClr>
              <a:buFont typeface="Arial" pitchFamily="34" charset="0"/>
              <a:buChar char="•"/>
              <a:defRPr/>
            </a:pPr>
            <a:endParaRPr lang="es-CL" sz="20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sz="2000" dirty="0">
                <a:solidFill>
                  <a:srgbClr val="0000CC"/>
                </a:solidFill>
                <a:latin typeface="+mj-lt"/>
              </a:rPr>
              <a:t>El componente variable se </a:t>
            </a:r>
            <a:r>
              <a:rPr lang="es-CL" sz="2000" dirty="0" smtClean="0">
                <a:solidFill>
                  <a:srgbClr val="0000CC"/>
                </a:solidFill>
                <a:latin typeface="+mj-lt"/>
              </a:rPr>
              <a:t>determina </a:t>
            </a:r>
            <a:r>
              <a:rPr lang="es-CL" sz="2000" dirty="0">
                <a:solidFill>
                  <a:srgbClr val="0000CC"/>
                </a:solidFill>
                <a:latin typeface="+mj-lt"/>
              </a:rPr>
              <a:t>en la misma forma que el retiro </a:t>
            </a:r>
            <a:r>
              <a:rPr lang="es-CL" sz="2000" dirty="0" smtClean="0">
                <a:solidFill>
                  <a:srgbClr val="0000CC"/>
                </a:solidFill>
                <a:latin typeface="+mj-lt"/>
              </a:rPr>
              <a:t>programado.  </a:t>
            </a:r>
          </a:p>
          <a:p>
            <a:pPr marL="285750" lvl="1" indent="-285750" algn="just">
              <a:spcBef>
                <a:spcPct val="0"/>
              </a:spcBef>
              <a:buClr>
                <a:srgbClr val="FFC000"/>
              </a:buClr>
              <a:buSzPct val="130000"/>
              <a:buFont typeface="Wingdings" pitchFamily="2" charset="2"/>
              <a:buChar char="§"/>
              <a:defRPr/>
            </a:pPr>
            <a:endParaRPr lang="es-CL" sz="2000"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sz="2000" dirty="0" smtClean="0">
                <a:solidFill>
                  <a:srgbClr val="0000CC"/>
                </a:solidFill>
                <a:latin typeface="+mj-lt"/>
              </a:rPr>
              <a:t>El </a:t>
            </a:r>
            <a:r>
              <a:rPr lang="es-CL" sz="2000" dirty="0">
                <a:solidFill>
                  <a:srgbClr val="0000CC"/>
                </a:solidFill>
                <a:latin typeface="+mj-lt"/>
              </a:rPr>
              <a:t>riesgo de longevidad del asegurado y/o de los beneficiarios de pensión y </a:t>
            </a:r>
            <a:r>
              <a:rPr lang="es-CL" sz="2000" dirty="0" smtClean="0">
                <a:solidFill>
                  <a:srgbClr val="0000CC"/>
                </a:solidFill>
                <a:latin typeface="+mj-lt"/>
              </a:rPr>
              <a:t>el riesgo de inversión de la parte fija lo asume la aseguradora. Respecto del componente variable, estos riesgos los asume el asegurado o beneficiarios de pensión</a:t>
            </a:r>
            <a:r>
              <a:rPr lang="es-CL" sz="2000" dirty="0">
                <a:solidFill>
                  <a:srgbClr val="0000CC"/>
                </a:solidFill>
                <a:latin typeface="+mj-lt"/>
              </a:rPr>
              <a:t> </a:t>
            </a:r>
            <a:r>
              <a:rPr lang="es-CL" sz="2000" dirty="0" smtClean="0">
                <a:solidFill>
                  <a:srgbClr val="0000CC"/>
                </a:solidFill>
                <a:latin typeface="+mj-lt"/>
              </a:rPr>
              <a:t>(una aseguradora presentó una propuesta en que el riesgo de longevidad lo asumiría la compañía).</a:t>
            </a:r>
          </a:p>
          <a:p>
            <a:pPr marL="285750" lvl="1" indent="-285750" algn="just">
              <a:spcBef>
                <a:spcPct val="0"/>
              </a:spcBef>
              <a:buClr>
                <a:srgbClr val="FFC000"/>
              </a:buClr>
              <a:buSzPct val="130000"/>
              <a:buFont typeface="Wingdings" pitchFamily="2" charset="2"/>
              <a:buChar char="§"/>
              <a:defRPr/>
            </a:pPr>
            <a:endParaRPr lang="es-CL" sz="2000"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sz="2000" dirty="0" smtClean="0">
                <a:solidFill>
                  <a:srgbClr val="0000CC"/>
                </a:solidFill>
                <a:latin typeface="+mj-lt"/>
              </a:rPr>
              <a:t>La SVS formuló las siguientes observaciones a dicha propuesta, dado que las rentas vitalicias forman parte del sistema de seguridad social:</a:t>
            </a:r>
            <a:endParaRPr lang="es-CL" sz="2000" dirty="0">
              <a:solidFill>
                <a:srgbClr val="0000CC"/>
              </a:solidFill>
              <a:latin typeface="+mj-lt"/>
            </a:endParaRPr>
          </a:p>
        </p:txBody>
      </p:sp>
    </p:spTree>
    <p:extLst>
      <p:ext uri="{BB962C8B-B14F-4D97-AF65-F5344CB8AC3E}">
        <p14:creationId xmlns:p14="http://schemas.microsoft.com/office/powerpoint/2010/main" val="2984731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251520" y="548680"/>
            <a:ext cx="8675687" cy="5976664"/>
          </a:xfrm>
          <a:prstGeom prst="rect">
            <a:avLst/>
          </a:prstGeom>
          <a:noFill/>
          <a:ln w="9525">
            <a:noFill/>
            <a:miter lim="800000"/>
            <a:headEnd/>
            <a:tailEnd/>
          </a:ln>
        </p:spPr>
        <p:txBody>
          <a:bodyPr/>
          <a:lstStyle/>
          <a:p>
            <a:pPr marL="285750" lvl="1" indent="-285750" algn="just">
              <a:spcBef>
                <a:spcPct val="0"/>
              </a:spcBef>
              <a:buClr>
                <a:srgbClr val="FFC000"/>
              </a:buClr>
              <a:buSzPct val="130000"/>
              <a:buFont typeface="Wingdings" pitchFamily="2" charset="2"/>
              <a:buChar char="§"/>
              <a:defRPr/>
            </a:pPr>
            <a:r>
              <a:rPr lang="es-MX" sz="2000" i="1" dirty="0" smtClean="0">
                <a:solidFill>
                  <a:srgbClr val="0000CC"/>
                </a:solidFill>
                <a:latin typeface="+mj-lt"/>
              </a:rPr>
              <a:t>“… su principal inconveniente radica en que, al ser la renta vitalicia un contrato irrevocable, el asegurado queda cautivo en la aseguradora, no pudiendo cambiarse a otra compañía ante una situación de insatisfacción con el desempeño de la inversión del componente variable.  Del mismo modo, al tener la compañía un cliente cautivo, sin el compromiso de una rentabilidad mínima del fondo que determinará una parte la pensión, se pueden generar desincentivos a mantener en todo momento una eficiente gestión de las inversiones.”</a:t>
            </a:r>
          </a:p>
          <a:p>
            <a:pPr marL="285750" lvl="1" indent="-285750" algn="just">
              <a:spcBef>
                <a:spcPct val="0"/>
              </a:spcBef>
              <a:buClr>
                <a:srgbClr val="FFC000"/>
              </a:buClr>
              <a:buSzPct val="130000"/>
              <a:buFont typeface="Wingdings" pitchFamily="2" charset="2"/>
              <a:buChar char="§"/>
              <a:defRPr/>
            </a:pPr>
            <a:endParaRPr lang="es-MX" sz="2000" i="1"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MX" sz="1000" i="1" dirty="0" smtClean="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MX" sz="2000" i="1" dirty="0" smtClean="0">
                <a:solidFill>
                  <a:srgbClr val="0000CC"/>
                </a:solidFill>
                <a:latin typeface="+mj-lt"/>
              </a:rPr>
              <a:t>“Asimismo, al estar el producto diseñado para un esquema donde el componente variable se invierte en cuotas de fondos mutuos o de inversión, que eventualmente podrían ser emitidas por administradoras relacionadas a la compañía, preocupa que las comisiones por la administración de las inversiones puedan eventualmente subir a futuro.  Lo anterior se hace crítico en un contexto en donde la administradora de fondos es relacionada a la compañía, por el evidente conflicto de interés que se puede generar.”</a:t>
            </a:r>
            <a:endParaRPr lang="es-MX" sz="2000" i="1" dirty="0">
              <a:solidFill>
                <a:srgbClr val="0000CC"/>
              </a:solidFill>
              <a:latin typeface="+mj-lt"/>
            </a:endParaRPr>
          </a:p>
          <a:p>
            <a:pPr marL="0" lvl="1" algn="just">
              <a:spcBef>
                <a:spcPct val="0"/>
              </a:spcBef>
              <a:buClr>
                <a:srgbClr val="FFC000"/>
              </a:buClr>
              <a:buSzPct val="130000"/>
              <a:defRPr/>
            </a:pPr>
            <a:endParaRPr lang="es-MX" sz="1000" i="1"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endParaRPr lang="es-MX" sz="2000" b="1" dirty="0">
              <a:solidFill>
                <a:srgbClr val="0000CC"/>
              </a:solidFill>
              <a:latin typeface="+mj-lt"/>
            </a:endParaRPr>
          </a:p>
        </p:txBody>
      </p:sp>
    </p:spTree>
    <p:extLst>
      <p:ext uri="{BB962C8B-B14F-4D97-AF65-F5344CB8AC3E}">
        <p14:creationId xmlns:p14="http://schemas.microsoft.com/office/powerpoint/2010/main" val="22253784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899592" y="297947"/>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a:solidFill>
                  <a:srgbClr val="FFC000"/>
                </a:solidFill>
                <a:latin typeface="Century Gothic" pitchFamily="34" charset="0"/>
              </a:rPr>
              <a:t>Penetración del seguro en Chile (Prima en % del PIB)</a:t>
            </a:r>
            <a:endParaRPr lang="es-CL" sz="2400" b="1" u="none" dirty="0">
              <a:solidFill>
                <a:srgbClr val="000099"/>
              </a:solidFill>
              <a:latin typeface="Century Gothic" pitchFamily="34" charset="0"/>
            </a:endParaRPr>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1413817"/>
            <a:ext cx="9186431" cy="467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640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251520" y="1217847"/>
            <a:ext cx="8675687" cy="5523521"/>
          </a:xfrm>
          <a:prstGeom prst="rect">
            <a:avLst/>
          </a:prstGeom>
          <a:noFill/>
          <a:ln w="9525">
            <a:noFill/>
            <a:miter lim="800000"/>
            <a:headEnd/>
            <a:tailEnd/>
          </a:ln>
        </p:spPr>
        <p:txBody>
          <a:bodyPr/>
          <a:lstStyle/>
          <a:p>
            <a:pPr marL="0" lvl="1" algn="just">
              <a:spcBef>
                <a:spcPct val="0"/>
              </a:spcBef>
              <a:buClr>
                <a:srgbClr val="FFC000"/>
              </a:buClr>
              <a:buSzPct val="130000"/>
              <a:defRPr/>
            </a:pPr>
            <a:endParaRPr lang="es-MX" sz="1000" i="1"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MX" sz="2000" i="1" dirty="0" smtClean="0">
                <a:solidFill>
                  <a:srgbClr val="0000CC"/>
                </a:solidFill>
                <a:latin typeface="+mj-lt"/>
              </a:rPr>
              <a:t>“…Esta Superintendencia considera importante que el producto renta vitalicia variable brinde opciones al pensionable para eventualmente incrementar su pensión, pero bajo un esquema en el que los riesgos están acotados y donde el producto sea suficientemente claro, transparente y libre de incentivos inadecuados o potenciales conflictos de interés…”</a:t>
            </a:r>
          </a:p>
          <a:p>
            <a:pPr marL="285750" lvl="1" indent="-285750" algn="just">
              <a:spcBef>
                <a:spcPct val="0"/>
              </a:spcBef>
              <a:buClr>
                <a:srgbClr val="FFC000"/>
              </a:buClr>
              <a:buSzPct val="130000"/>
              <a:buFont typeface="Wingdings" pitchFamily="2" charset="2"/>
              <a:buChar char="§"/>
              <a:defRPr/>
            </a:pPr>
            <a:endParaRPr lang="es-MX" sz="2000" i="1"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MX" sz="2000" dirty="0" smtClean="0">
                <a:solidFill>
                  <a:srgbClr val="0000CC"/>
                </a:solidFill>
                <a:latin typeface="+mj-lt"/>
              </a:rPr>
              <a:t>Por otra parte, en reuniones en la SVS se planteó a las compañías de seguros mostrar que el producto de renta vitalicia variable tiene ventajas respecto de la alternativa hoy disponible de combinar una renta vitalicia inmediata con un retiro programado en términos de rentabilidad, comisiones, incentivos, etc.</a:t>
            </a:r>
            <a:endParaRPr lang="es-MX" sz="2000" b="1" dirty="0">
              <a:solidFill>
                <a:srgbClr val="0000CC"/>
              </a:solidFill>
              <a:latin typeface="+mj-lt"/>
            </a:endParaRPr>
          </a:p>
        </p:txBody>
      </p:sp>
    </p:spTree>
    <p:extLst>
      <p:ext uri="{BB962C8B-B14F-4D97-AF65-F5344CB8AC3E}">
        <p14:creationId xmlns:p14="http://schemas.microsoft.com/office/powerpoint/2010/main" val="26197512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209104" y="1196752"/>
            <a:ext cx="8675687" cy="5949280"/>
          </a:xfrm>
          <a:prstGeom prst="rect">
            <a:avLst/>
          </a:prstGeom>
          <a:noFill/>
          <a:ln w="9525">
            <a:noFill/>
            <a:miter lim="800000"/>
            <a:headEnd/>
            <a:tailEnd/>
          </a:ln>
        </p:spPr>
        <p:txBody>
          <a:bodyPr/>
          <a:lstStyle/>
          <a:p>
            <a:pPr marL="285750" lvl="1" indent="-285750" algn="just">
              <a:spcBef>
                <a:spcPct val="0"/>
              </a:spcBef>
              <a:buClr>
                <a:srgbClr val="FFC000"/>
              </a:buClr>
              <a:buSzPct val="130000"/>
              <a:buFont typeface="Wingdings" pitchFamily="2" charset="2"/>
              <a:buChar char="§"/>
              <a:defRPr/>
            </a:pPr>
            <a:r>
              <a:rPr lang="es-CL" altLang="es-CL" sz="2000" dirty="0" smtClean="0">
                <a:solidFill>
                  <a:srgbClr val="0000CC"/>
                </a:solidFill>
              </a:rPr>
              <a:t>Desde </a:t>
            </a:r>
            <a:r>
              <a:rPr lang="es-CL" altLang="es-CL" sz="2000" dirty="0">
                <a:solidFill>
                  <a:srgbClr val="0000CC"/>
                </a:solidFill>
              </a:rPr>
              <a:t>hace algunos años distintos sectores han manifestado interés por el desarrollo de la Hipoteca Revertida (HR) en Chile, como un mecanismo que otorgue una opción a los pensionados que son propietarios de una vivienda para incrementar sus </a:t>
            </a:r>
            <a:r>
              <a:rPr lang="es-CL" altLang="es-CL" sz="2000" dirty="0" smtClean="0">
                <a:solidFill>
                  <a:srgbClr val="0000CC"/>
                </a:solidFill>
              </a:rPr>
              <a:t>pensiones.</a:t>
            </a:r>
          </a:p>
          <a:p>
            <a:pPr marL="285750" lvl="1" indent="-285750" algn="just">
              <a:spcBef>
                <a:spcPct val="0"/>
              </a:spcBef>
              <a:buClr>
                <a:srgbClr val="FFC000"/>
              </a:buClr>
              <a:buSzPct val="130000"/>
              <a:buFont typeface="Wingdings" pitchFamily="2" charset="2"/>
              <a:buChar char="§"/>
              <a:defRPr/>
            </a:pPr>
            <a:endParaRPr lang="es-CL" altLang="es-CL" sz="2000" dirty="0" smtClean="0">
              <a:solidFill>
                <a:srgbClr val="0000CC"/>
              </a:solidFill>
            </a:endParaRPr>
          </a:p>
          <a:p>
            <a:pPr marL="285750" lvl="1" indent="-285750" algn="just">
              <a:spcBef>
                <a:spcPct val="0"/>
              </a:spcBef>
              <a:buClr>
                <a:srgbClr val="FFC000"/>
              </a:buClr>
              <a:buSzPct val="130000"/>
              <a:buFont typeface="Wingdings" pitchFamily="2" charset="2"/>
              <a:buChar char="§"/>
              <a:defRPr/>
            </a:pPr>
            <a:endParaRPr lang="es-CL" altLang="es-CL" sz="1000" dirty="0">
              <a:solidFill>
                <a:srgbClr val="0000CC"/>
              </a:solidFill>
            </a:endParaRPr>
          </a:p>
          <a:p>
            <a:pPr marL="285750" lvl="1" indent="-285750" algn="just">
              <a:spcBef>
                <a:spcPct val="0"/>
              </a:spcBef>
              <a:buClr>
                <a:srgbClr val="FFC000"/>
              </a:buClr>
              <a:buSzPct val="130000"/>
              <a:buFont typeface="Wingdings" pitchFamily="2" charset="2"/>
              <a:buChar char="§"/>
              <a:defRPr/>
            </a:pPr>
            <a:r>
              <a:rPr lang="es-MX" altLang="es-CL" sz="2000" dirty="0">
                <a:solidFill>
                  <a:srgbClr val="0000CC"/>
                </a:solidFill>
              </a:rPr>
              <a:t>Las aseguradoras también han mostrado interés en ofrecer este producto,  como una forma de combinar una inversión de largo plazo con un seguro de renta vitalicia (o de sobrevida).  Para las compañías que hoy ofrecen rentas vitalicias se ve como una extensión natural de su </a:t>
            </a:r>
            <a:r>
              <a:rPr lang="es-MX" altLang="es-CL" sz="2000" dirty="0" smtClean="0">
                <a:solidFill>
                  <a:srgbClr val="0000CC"/>
                </a:solidFill>
              </a:rPr>
              <a:t>actividad.</a:t>
            </a:r>
            <a:endParaRPr lang="es-MX" altLang="es-CL" sz="2000" dirty="0">
              <a:solidFill>
                <a:srgbClr val="0000CC"/>
              </a:solidFill>
            </a:endParaRPr>
          </a:p>
          <a:p>
            <a:pPr marL="0" lvl="1" algn="just">
              <a:spcBef>
                <a:spcPct val="0"/>
              </a:spcBef>
              <a:buClr>
                <a:srgbClr val="FFC000"/>
              </a:buClr>
              <a:buSzPct val="130000"/>
              <a:defRPr/>
            </a:pPr>
            <a:endParaRPr lang="es-CL" altLang="es-CL" sz="2000" dirty="0" smtClean="0">
              <a:solidFill>
                <a:srgbClr val="0000CC"/>
              </a:solidFill>
            </a:endParaRPr>
          </a:p>
          <a:p>
            <a:pPr marL="0" lvl="1" algn="just">
              <a:spcBef>
                <a:spcPct val="0"/>
              </a:spcBef>
              <a:buClr>
                <a:srgbClr val="FFC000"/>
              </a:buClr>
              <a:buSzPct val="130000"/>
              <a:defRPr/>
            </a:pPr>
            <a:endParaRPr lang="es-CL" altLang="es-CL" sz="1000" dirty="0">
              <a:solidFill>
                <a:srgbClr val="0000CC"/>
              </a:solidFill>
            </a:endParaRPr>
          </a:p>
          <a:p>
            <a:pPr marL="285750" lvl="1" indent="-285750" algn="just">
              <a:spcBef>
                <a:spcPct val="0"/>
              </a:spcBef>
              <a:buClr>
                <a:srgbClr val="FFC000"/>
              </a:buClr>
              <a:buSzPct val="130000"/>
              <a:buFont typeface="Wingdings" pitchFamily="2" charset="2"/>
              <a:buChar char="§"/>
              <a:defRPr/>
            </a:pPr>
            <a:r>
              <a:rPr lang="es-CL" altLang="es-CL" sz="2000" dirty="0" smtClean="0">
                <a:solidFill>
                  <a:srgbClr val="0000CC"/>
                </a:solidFill>
              </a:rPr>
              <a:t>La HR f</a:t>
            </a:r>
            <a:r>
              <a:rPr lang="es-MX" altLang="es-CL" sz="2000" dirty="0" smtClean="0">
                <a:solidFill>
                  <a:srgbClr val="0000CC"/>
                </a:solidFill>
              </a:rPr>
              <a:t>unciona </a:t>
            </a:r>
            <a:r>
              <a:rPr lang="es-MX" altLang="es-CL" sz="2000" dirty="0">
                <a:solidFill>
                  <a:srgbClr val="0000CC"/>
                </a:solidFill>
              </a:rPr>
              <a:t>entregando en garantía la vivienda a una compañía de seguros que le promete al </a:t>
            </a:r>
            <a:r>
              <a:rPr lang="es-MX" altLang="es-CL" sz="2000" dirty="0" smtClean="0">
                <a:solidFill>
                  <a:srgbClr val="0000CC"/>
                </a:solidFill>
              </a:rPr>
              <a:t>pensionado una </a:t>
            </a:r>
            <a:r>
              <a:rPr lang="es-MX" altLang="es-CL" sz="2000" dirty="0">
                <a:solidFill>
                  <a:srgbClr val="0000CC"/>
                </a:solidFill>
              </a:rPr>
              <a:t>renta vitalicia a </a:t>
            </a:r>
            <a:r>
              <a:rPr lang="es-MX" altLang="es-CL" sz="2000" dirty="0" smtClean="0">
                <a:solidFill>
                  <a:srgbClr val="0000CC"/>
                </a:solidFill>
              </a:rPr>
              <a:t>cambio. El </a:t>
            </a:r>
            <a:r>
              <a:rPr lang="es-MX" altLang="es-CL" sz="2000" dirty="0">
                <a:solidFill>
                  <a:srgbClr val="0000CC"/>
                </a:solidFill>
              </a:rPr>
              <a:t>objetivo es generar un flujo fijo de por vida que complemente los ingresos del </a:t>
            </a:r>
            <a:r>
              <a:rPr lang="es-MX" altLang="es-CL" sz="2000" dirty="0" smtClean="0">
                <a:solidFill>
                  <a:srgbClr val="0000CC"/>
                </a:solidFill>
              </a:rPr>
              <a:t>pensionado </a:t>
            </a:r>
            <a:r>
              <a:rPr lang="es-MX" altLang="es-CL" sz="2000" dirty="0">
                <a:solidFill>
                  <a:srgbClr val="0000CC"/>
                </a:solidFill>
              </a:rPr>
              <a:t>utilizando como garantía la casa propia.</a:t>
            </a:r>
          </a:p>
          <a:p>
            <a:pPr marL="285750" lvl="1" indent="-285750" algn="just">
              <a:spcBef>
                <a:spcPct val="0"/>
              </a:spcBef>
              <a:buClr>
                <a:srgbClr val="FFC000"/>
              </a:buClr>
              <a:buSzPct val="130000"/>
              <a:buFont typeface="Wingdings" pitchFamily="2" charset="2"/>
              <a:buChar char="§"/>
              <a:defRPr/>
            </a:pPr>
            <a:endParaRPr lang="es-CL" sz="2000" dirty="0" smtClean="0">
              <a:solidFill>
                <a:srgbClr val="0000CC"/>
              </a:solidFill>
              <a:latin typeface="+mj-lt"/>
            </a:endParaRPr>
          </a:p>
          <a:p>
            <a:pPr marL="571500" lvl="2" algn="just">
              <a:buClr>
                <a:srgbClr val="FFC000"/>
              </a:buClr>
              <a:defRPr/>
            </a:pPr>
            <a:endParaRPr lang="es-MX" sz="2000" dirty="0" smtClean="0">
              <a:solidFill>
                <a:srgbClr val="0000CC"/>
              </a:solidFill>
            </a:endParaRPr>
          </a:p>
        </p:txBody>
      </p:sp>
      <p:sp>
        <p:nvSpPr>
          <p:cNvPr id="3" name="2 CuadroTexto"/>
          <p:cNvSpPr txBox="1"/>
          <p:nvPr/>
        </p:nvSpPr>
        <p:spPr>
          <a:xfrm>
            <a:off x="243831" y="239840"/>
            <a:ext cx="8640960" cy="646331"/>
          </a:xfrm>
          <a:prstGeom prst="rect">
            <a:avLst/>
          </a:prstGeom>
          <a:noFill/>
        </p:spPr>
        <p:txBody>
          <a:bodyPr wrap="square" rtlCol="0">
            <a:spAutoFit/>
          </a:bodyPr>
          <a:lstStyle/>
          <a:p>
            <a:r>
              <a:rPr lang="es-CL" sz="3600" b="1" dirty="0">
                <a:solidFill>
                  <a:srgbClr val="000099"/>
                </a:solidFill>
                <a:latin typeface="Century Gothic" pitchFamily="34" charset="0"/>
              </a:rPr>
              <a:t>4</a:t>
            </a:r>
            <a:r>
              <a:rPr lang="es-CL" sz="3600" b="1" dirty="0" smtClean="0">
                <a:solidFill>
                  <a:srgbClr val="000099"/>
                </a:solidFill>
                <a:latin typeface="Century Gothic" pitchFamily="34" charset="0"/>
              </a:rPr>
              <a:t>. Hipoteca Revertida </a:t>
            </a:r>
            <a:endParaRPr lang="es-CL" sz="3600" b="1" dirty="0">
              <a:solidFill>
                <a:srgbClr val="000099"/>
              </a:solidFill>
              <a:latin typeface="Century Gothic" pitchFamily="34" charset="0"/>
            </a:endParaRPr>
          </a:p>
        </p:txBody>
      </p:sp>
    </p:spTree>
    <p:extLst>
      <p:ext uri="{BB962C8B-B14F-4D97-AF65-F5344CB8AC3E}">
        <p14:creationId xmlns:p14="http://schemas.microsoft.com/office/powerpoint/2010/main" val="38676162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228126" y="908720"/>
            <a:ext cx="8675687" cy="6552728"/>
          </a:xfrm>
          <a:prstGeom prst="rect">
            <a:avLst/>
          </a:prstGeom>
          <a:noFill/>
          <a:ln w="9525">
            <a:noFill/>
            <a:miter lim="800000"/>
            <a:headEnd/>
            <a:tailEnd/>
          </a:ln>
        </p:spPr>
        <p:txBody>
          <a:bodyPr/>
          <a:lstStyle/>
          <a:p>
            <a:pPr marL="285750" lvl="1" indent="-285750" algn="just">
              <a:spcBef>
                <a:spcPct val="0"/>
              </a:spcBef>
              <a:buClr>
                <a:srgbClr val="FFC000"/>
              </a:buClr>
              <a:buSzPct val="130000"/>
              <a:buFont typeface="Wingdings" pitchFamily="2" charset="2"/>
              <a:buChar char="§"/>
              <a:defRPr/>
            </a:pPr>
            <a:r>
              <a:rPr lang="es-MX" altLang="es-CL" sz="2000" dirty="0" smtClean="0">
                <a:solidFill>
                  <a:srgbClr val="0000CC"/>
                </a:solidFill>
              </a:rPr>
              <a:t>Para que funcione la HR deben existir </a:t>
            </a:r>
            <a:r>
              <a:rPr lang="es-MX" altLang="es-CL" sz="2000" dirty="0">
                <a:solidFill>
                  <a:srgbClr val="0000CC"/>
                </a:solidFill>
              </a:rPr>
              <a:t>mecanismos de comercialización de las viviendas que garanticen transparencia y competencia en la cotización y oferta del producto, y una decisión informada por parte del pensionado</a:t>
            </a:r>
            <a:r>
              <a:rPr lang="es-MX" altLang="es-CL" sz="2000" dirty="0" smtClean="0">
                <a:solidFill>
                  <a:srgbClr val="0000CC"/>
                </a:solidFill>
              </a:rPr>
              <a:t>.</a:t>
            </a:r>
          </a:p>
          <a:p>
            <a:pPr marL="285750" lvl="1" indent="-285750" algn="just">
              <a:spcBef>
                <a:spcPct val="0"/>
              </a:spcBef>
              <a:buClr>
                <a:srgbClr val="FFC000"/>
              </a:buClr>
              <a:buSzPct val="130000"/>
              <a:buFont typeface="Wingdings" pitchFamily="2" charset="2"/>
              <a:buChar char="§"/>
              <a:defRPr/>
            </a:pPr>
            <a:endParaRPr lang="es-MX" altLang="es-CL" sz="2000" dirty="0" smtClean="0">
              <a:solidFill>
                <a:srgbClr val="0000CC"/>
              </a:solidFill>
            </a:endParaRPr>
          </a:p>
          <a:p>
            <a:pPr marL="285750" lvl="1" indent="-285750" algn="just">
              <a:spcBef>
                <a:spcPct val="0"/>
              </a:spcBef>
              <a:buClr>
                <a:srgbClr val="FFC000"/>
              </a:buClr>
              <a:buSzPct val="130000"/>
              <a:buFont typeface="Wingdings" pitchFamily="2" charset="2"/>
              <a:buChar char="§"/>
              <a:defRPr/>
            </a:pPr>
            <a:endParaRPr lang="es-MX" altLang="es-CL" sz="2000" dirty="0">
              <a:solidFill>
                <a:srgbClr val="0000CC"/>
              </a:solidFill>
            </a:endParaRPr>
          </a:p>
          <a:p>
            <a:pPr marL="285750" lvl="1" indent="-285750" algn="just">
              <a:spcBef>
                <a:spcPct val="0"/>
              </a:spcBef>
              <a:buClr>
                <a:srgbClr val="FFC000"/>
              </a:buClr>
              <a:buSzPct val="130000"/>
              <a:buFont typeface="Wingdings" pitchFamily="2" charset="2"/>
              <a:buChar char="§"/>
              <a:defRPr/>
            </a:pPr>
            <a:r>
              <a:rPr lang="es-MX" altLang="es-CL" sz="2000" dirty="0">
                <a:solidFill>
                  <a:srgbClr val="0000CC"/>
                </a:solidFill>
              </a:rPr>
              <a:t>U</a:t>
            </a:r>
            <a:r>
              <a:rPr lang="es-MX" altLang="es-CL" sz="2000" dirty="0" smtClean="0">
                <a:solidFill>
                  <a:srgbClr val="0000CC"/>
                </a:solidFill>
              </a:rPr>
              <a:t>na </a:t>
            </a:r>
            <a:r>
              <a:rPr lang="es-MX" altLang="es-CL" sz="2000" dirty="0">
                <a:solidFill>
                  <a:srgbClr val="0000CC"/>
                </a:solidFill>
              </a:rPr>
              <a:t>primera propuesta de regulación para proteger a los pensionados y sus herederos, es el establecimiento de un sistema que proporcione una plataforma centralizada, ágil y confiable que permita a los pensionados y a las compañías, realizar de manera rápida, transparente y competitiva los trámites asociados a la contratación de la Hipoteca Revertida, y a su vez reducir los costos de transacción. Este sistema además, podría encargarse de la liquidación y administración de las </a:t>
            </a:r>
            <a:r>
              <a:rPr lang="es-MX" altLang="es-CL" sz="2000" dirty="0" smtClean="0">
                <a:solidFill>
                  <a:srgbClr val="0000CC"/>
                </a:solidFill>
              </a:rPr>
              <a:t>viviendas.</a:t>
            </a:r>
          </a:p>
          <a:p>
            <a:pPr marL="285750" lvl="1" indent="-285750" algn="just">
              <a:spcBef>
                <a:spcPct val="0"/>
              </a:spcBef>
              <a:buClr>
                <a:srgbClr val="FFC000"/>
              </a:buClr>
              <a:buSzPct val="130000"/>
              <a:buFont typeface="Wingdings" pitchFamily="2" charset="2"/>
              <a:buChar char="§"/>
              <a:defRPr/>
            </a:pPr>
            <a:endParaRPr lang="es-MX" altLang="es-CL" sz="2000" dirty="0" smtClean="0">
              <a:solidFill>
                <a:srgbClr val="0000CC"/>
              </a:solidFill>
            </a:endParaRPr>
          </a:p>
          <a:p>
            <a:pPr marL="285750" lvl="1" indent="-285750" algn="just">
              <a:spcBef>
                <a:spcPct val="0"/>
              </a:spcBef>
              <a:buClr>
                <a:srgbClr val="FFC000"/>
              </a:buClr>
              <a:buSzPct val="130000"/>
              <a:buFont typeface="Wingdings" pitchFamily="2" charset="2"/>
              <a:buChar char="§"/>
              <a:defRPr/>
            </a:pPr>
            <a:endParaRPr lang="es-MX" altLang="es-CL" sz="2000" dirty="0">
              <a:solidFill>
                <a:srgbClr val="0000CC"/>
              </a:solidFill>
            </a:endParaRPr>
          </a:p>
          <a:p>
            <a:pPr marL="285750" lvl="1" indent="-285750" algn="just">
              <a:spcBef>
                <a:spcPct val="0"/>
              </a:spcBef>
              <a:buClr>
                <a:srgbClr val="FFC000"/>
              </a:buClr>
              <a:buSzPct val="130000"/>
              <a:buFont typeface="Wingdings" pitchFamily="2" charset="2"/>
              <a:buChar char="§"/>
              <a:defRPr/>
            </a:pPr>
            <a:r>
              <a:rPr lang="es-MX" altLang="es-CL" sz="2000" dirty="0">
                <a:solidFill>
                  <a:srgbClr val="0000CC"/>
                </a:solidFill>
              </a:rPr>
              <a:t>L</a:t>
            </a:r>
            <a:r>
              <a:rPr lang="es-MX" altLang="es-CL" sz="2000" dirty="0" smtClean="0">
                <a:solidFill>
                  <a:srgbClr val="0000CC"/>
                </a:solidFill>
              </a:rPr>
              <a:t>a propuesta de HR se entregó a las autoridades pertinentes.</a:t>
            </a:r>
            <a:endParaRPr lang="es-MX" altLang="es-CL" sz="2000" dirty="0">
              <a:solidFill>
                <a:srgbClr val="0000CC"/>
              </a:solidFill>
            </a:endParaRPr>
          </a:p>
          <a:p>
            <a:pPr marL="285750" lvl="1" indent="-285750" algn="just">
              <a:spcBef>
                <a:spcPct val="0"/>
              </a:spcBef>
              <a:buClr>
                <a:srgbClr val="FFC000"/>
              </a:buClr>
              <a:buSzPct val="130000"/>
              <a:buFont typeface="Wingdings" pitchFamily="2" charset="2"/>
              <a:buChar char="§"/>
              <a:defRPr/>
            </a:pPr>
            <a:endParaRPr lang="es-MX" altLang="es-CL" sz="2000" dirty="0">
              <a:solidFill>
                <a:srgbClr val="0000CC"/>
              </a:solidFill>
            </a:endParaRPr>
          </a:p>
          <a:p>
            <a:pPr marL="285750" lvl="1" indent="-285750" algn="just">
              <a:spcBef>
                <a:spcPct val="0"/>
              </a:spcBef>
              <a:buClr>
                <a:srgbClr val="FFC000"/>
              </a:buClr>
              <a:buSzPct val="130000"/>
              <a:buFont typeface="Wingdings" pitchFamily="2" charset="2"/>
              <a:buChar char="§"/>
              <a:defRPr/>
            </a:pPr>
            <a:endParaRPr lang="es-MX" sz="2000" dirty="0" smtClean="0">
              <a:solidFill>
                <a:srgbClr val="0000CC"/>
              </a:solidFill>
            </a:endParaRPr>
          </a:p>
        </p:txBody>
      </p:sp>
    </p:spTree>
    <p:extLst>
      <p:ext uri="{BB962C8B-B14F-4D97-AF65-F5344CB8AC3E}">
        <p14:creationId xmlns:p14="http://schemas.microsoft.com/office/powerpoint/2010/main" val="3803460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7" y="366922"/>
            <a:ext cx="8640960" cy="646331"/>
          </a:xfrm>
          <a:prstGeom prst="rect">
            <a:avLst/>
          </a:prstGeom>
          <a:noFill/>
        </p:spPr>
        <p:txBody>
          <a:bodyPr wrap="square" rtlCol="0">
            <a:spAutoFit/>
          </a:bodyPr>
          <a:lstStyle/>
          <a:p>
            <a:r>
              <a:rPr lang="es-CL" sz="3600" b="1" dirty="0" smtClean="0">
                <a:solidFill>
                  <a:srgbClr val="000099"/>
                </a:solidFill>
                <a:latin typeface="Century Gothic" pitchFamily="34" charset="0"/>
              </a:rPr>
              <a:t>5. Tablas de Mortalidad</a:t>
            </a:r>
            <a:endParaRPr lang="es-CL" sz="3600" b="1" dirty="0">
              <a:solidFill>
                <a:srgbClr val="000099"/>
              </a:solidFill>
              <a:latin typeface="Century Gothic" pitchFamily="34" charset="0"/>
            </a:endParaRPr>
          </a:p>
        </p:txBody>
      </p:sp>
      <p:sp>
        <p:nvSpPr>
          <p:cNvPr id="5" name="Rectangle 3"/>
          <p:cNvSpPr>
            <a:spLocks noChangeArrowheads="1"/>
          </p:cNvSpPr>
          <p:nvPr/>
        </p:nvSpPr>
        <p:spPr bwMode="auto">
          <a:xfrm>
            <a:off x="87313" y="1543968"/>
            <a:ext cx="8675687" cy="5334000"/>
          </a:xfrm>
          <a:prstGeom prst="rect">
            <a:avLst/>
          </a:prstGeom>
          <a:noFill/>
          <a:ln w="9525">
            <a:noFill/>
            <a:miter lim="800000"/>
            <a:headEnd/>
            <a:tailEnd/>
          </a:ln>
        </p:spPr>
        <p:txBody>
          <a:bodyPr/>
          <a:lstStyle/>
          <a:p>
            <a:pPr marL="285750" indent="-285750" algn="just">
              <a:spcBef>
                <a:spcPct val="0"/>
              </a:spcBef>
              <a:buClr>
                <a:srgbClr val="FFC000"/>
              </a:buClr>
              <a:buSzPct val="130000"/>
              <a:buFont typeface="Wingdings" pitchFamily="2" charset="2"/>
              <a:buChar char="§"/>
              <a:defRPr/>
            </a:pPr>
            <a:r>
              <a:rPr lang="es-CL" sz="2000" b="1" dirty="0" smtClean="0">
                <a:solidFill>
                  <a:srgbClr val="0000CC"/>
                </a:solidFill>
                <a:latin typeface="+mj-lt"/>
              </a:rPr>
              <a:t>Se prorrogó la vigencia de las tablas de mortalidad </a:t>
            </a:r>
            <a:r>
              <a:rPr lang="es-CL" sz="2000" b="1" dirty="0" smtClean="0">
                <a:solidFill>
                  <a:srgbClr val="0000CC"/>
                </a:solidFill>
              </a:rPr>
              <a:t>MI-2006 (inválidos</a:t>
            </a:r>
            <a:r>
              <a:rPr lang="es-CL" sz="2000" b="1" dirty="0">
                <a:solidFill>
                  <a:srgbClr val="0000CC"/>
                </a:solidFill>
              </a:rPr>
              <a:t>) </a:t>
            </a:r>
            <a:r>
              <a:rPr lang="es-CL" sz="2000" b="1" dirty="0" smtClean="0">
                <a:solidFill>
                  <a:srgbClr val="0000CC"/>
                </a:solidFill>
              </a:rPr>
              <a:t>y         </a:t>
            </a:r>
            <a:r>
              <a:rPr lang="es-CL" sz="2000" b="1" dirty="0">
                <a:solidFill>
                  <a:srgbClr val="0000CC"/>
                </a:solidFill>
              </a:rPr>
              <a:t>B-2006 (beneficiarios) hasta el 30 de junio de </a:t>
            </a:r>
            <a:r>
              <a:rPr lang="es-CL" sz="2000" b="1" dirty="0" smtClean="0">
                <a:solidFill>
                  <a:srgbClr val="0000CC"/>
                </a:solidFill>
              </a:rPr>
              <a:t>2016</a:t>
            </a:r>
            <a:r>
              <a:rPr lang="es-CL" sz="2000" dirty="0" smtClean="0">
                <a:solidFill>
                  <a:srgbClr val="0000CC"/>
                </a:solidFill>
              </a:rPr>
              <a:t>, fecha de la próxima licitación del SIS (NCG </a:t>
            </a:r>
            <a:r>
              <a:rPr lang="es-CL" sz="2000" dirty="0">
                <a:solidFill>
                  <a:srgbClr val="0000CC"/>
                </a:solidFill>
              </a:rPr>
              <a:t>N° 344 de SVS y </a:t>
            </a:r>
            <a:r>
              <a:rPr lang="es-CL" sz="2000" dirty="0" smtClean="0">
                <a:solidFill>
                  <a:srgbClr val="0000CC"/>
                </a:solidFill>
              </a:rPr>
              <a:t>Circular </a:t>
            </a:r>
            <a:r>
              <a:rPr lang="es-CL" sz="2000" dirty="0">
                <a:solidFill>
                  <a:srgbClr val="0000CC"/>
                </a:solidFill>
              </a:rPr>
              <a:t>77 de la SP, de enero de </a:t>
            </a:r>
            <a:r>
              <a:rPr lang="es-CL" sz="2000" dirty="0" smtClean="0">
                <a:solidFill>
                  <a:srgbClr val="0000CC"/>
                </a:solidFill>
              </a:rPr>
              <a:t>2013). </a:t>
            </a:r>
          </a:p>
          <a:p>
            <a:pPr marL="285750" indent="-285750" algn="just">
              <a:spcBef>
                <a:spcPct val="0"/>
              </a:spcBef>
              <a:buClr>
                <a:srgbClr val="FFC000"/>
              </a:buClr>
              <a:buSzPct val="130000"/>
              <a:buFont typeface="Wingdings" pitchFamily="2" charset="2"/>
              <a:buChar char="§"/>
              <a:defRPr/>
            </a:pPr>
            <a:endParaRPr lang="es-CL" sz="2000" dirty="0">
              <a:solidFill>
                <a:srgbClr val="0000CC"/>
              </a:solidFill>
            </a:endParaRPr>
          </a:p>
          <a:p>
            <a:pPr marL="285750" indent="-285750" algn="just">
              <a:spcBef>
                <a:spcPct val="0"/>
              </a:spcBef>
              <a:buClr>
                <a:srgbClr val="FFC000"/>
              </a:buClr>
              <a:buSzPct val="130000"/>
              <a:buFont typeface="Wingdings" pitchFamily="2" charset="2"/>
              <a:buChar char="§"/>
              <a:defRPr/>
            </a:pPr>
            <a:r>
              <a:rPr lang="es-CL" sz="2000" dirty="0" smtClean="0">
                <a:solidFill>
                  <a:srgbClr val="0000CC"/>
                </a:solidFill>
              </a:rPr>
              <a:t>Las tablas </a:t>
            </a:r>
            <a:r>
              <a:rPr lang="es-CL" sz="2000" b="1" dirty="0" smtClean="0">
                <a:solidFill>
                  <a:srgbClr val="0000CC"/>
                </a:solidFill>
              </a:rPr>
              <a:t>RV2009 (causante) regirán hasta el 30 de junio de 2015 </a:t>
            </a:r>
            <a:r>
              <a:rPr lang="es-CL" sz="2000" dirty="0" smtClean="0">
                <a:solidFill>
                  <a:srgbClr val="0000CC"/>
                </a:solidFill>
              </a:rPr>
              <a:t>(</a:t>
            </a:r>
            <a:r>
              <a:rPr lang="es-MX" sz="2000" dirty="0" smtClean="0">
                <a:solidFill>
                  <a:srgbClr val="0000CC"/>
                </a:solidFill>
              </a:rPr>
              <a:t>NCG </a:t>
            </a:r>
            <a:r>
              <a:rPr lang="es-MX" sz="2000" dirty="0">
                <a:solidFill>
                  <a:srgbClr val="0000CC"/>
                </a:solidFill>
              </a:rPr>
              <a:t>N° </a:t>
            </a:r>
            <a:r>
              <a:rPr lang="es-MX" sz="2000" dirty="0" smtClean="0">
                <a:solidFill>
                  <a:srgbClr val="0000CC"/>
                </a:solidFill>
              </a:rPr>
              <a:t>274 de </a:t>
            </a:r>
            <a:r>
              <a:rPr lang="es-MX" sz="2000" dirty="0">
                <a:solidFill>
                  <a:srgbClr val="0000CC"/>
                </a:solidFill>
              </a:rPr>
              <a:t>SVS </a:t>
            </a:r>
            <a:r>
              <a:rPr lang="es-MX" sz="2000" dirty="0" smtClean="0">
                <a:solidFill>
                  <a:srgbClr val="0000CC"/>
                </a:solidFill>
              </a:rPr>
              <a:t>y Circular </a:t>
            </a:r>
            <a:r>
              <a:rPr lang="es-MX" sz="2000" dirty="0">
                <a:solidFill>
                  <a:srgbClr val="0000CC"/>
                </a:solidFill>
              </a:rPr>
              <a:t>N° 1679 </a:t>
            </a:r>
            <a:r>
              <a:rPr lang="es-MX" sz="2000" dirty="0" smtClean="0">
                <a:solidFill>
                  <a:srgbClr val="0000CC"/>
                </a:solidFill>
              </a:rPr>
              <a:t>de la SP).</a:t>
            </a:r>
          </a:p>
          <a:p>
            <a:pPr marL="285750" indent="-285750" algn="just">
              <a:spcBef>
                <a:spcPct val="0"/>
              </a:spcBef>
              <a:buClr>
                <a:srgbClr val="FFC000"/>
              </a:buClr>
              <a:buSzPct val="130000"/>
              <a:buFont typeface="Wingdings" pitchFamily="2" charset="2"/>
              <a:buChar char="§"/>
              <a:defRPr/>
            </a:pPr>
            <a:endParaRPr lang="es-MX" sz="2000" dirty="0">
              <a:solidFill>
                <a:srgbClr val="0000CC"/>
              </a:solidFill>
            </a:endParaRPr>
          </a:p>
          <a:p>
            <a:pPr marL="0" lvl="1" algn="just">
              <a:spcBef>
                <a:spcPct val="0"/>
              </a:spcBef>
              <a:buClr>
                <a:srgbClr val="FFC000"/>
              </a:buClr>
              <a:buSzPct val="130000"/>
              <a:defRPr/>
            </a:pPr>
            <a:endParaRPr lang="es-CL" sz="1000" dirty="0">
              <a:solidFill>
                <a:srgbClr val="0000CC"/>
              </a:solidFill>
            </a:endParaRPr>
          </a:p>
          <a:p>
            <a:pPr lvl="2" indent="-342900" algn="just">
              <a:buClr>
                <a:srgbClr val="FFC000"/>
              </a:buClr>
              <a:buFont typeface="Arial" pitchFamily="34" charset="0"/>
              <a:buChar char="•"/>
              <a:defRPr/>
            </a:pPr>
            <a:r>
              <a:rPr lang="es-MX" sz="2000" dirty="0" smtClean="0">
                <a:solidFill>
                  <a:srgbClr val="0000CC"/>
                </a:solidFill>
              </a:rPr>
              <a:t>La AACH solicitó </a:t>
            </a:r>
            <a:r>
              <a:rPr lang="es-CL" sz="2000" dirty="0" smtClean="0">
                <a:solidFill>
                  <a:srgbClr val="0000CC"/>
                </a:solidFill>
              </a:rPr>
              <a:t>prórroga </a:t>
            </a:r>
            <a:r>
              <a:rPr lang="es-CL" sz="2000" dirty="0">
                <a:solidFill>
                  <a:srgbClr val="0000CC"/>
                </a:solidFill>
              </a:rPr>
              <a:t>de tablas RV2009 hasta 2016 para concentrar en una misma fecha la revisión de todas las </a:t>
            </a:r>
            <a:r>
              <a:rPr lang="es-CL" sz="2000" dirty="0" smtClean="0">
                <a:solidFill>
                  <a:srgbClr val="0000CC"/>
                </a:solidFill>
              </a:rPr>
              <a:t>tablas, </a:t>
            </a:r>
            <a:r>
              <a:rPr lang="es-CL" sz="2000" dirty="0">
                <a:solidFill>
                  <a:srgbClr val="0000CC"/>
                </a:solidFill>
              </a:rPr>
              <a:t>optimizar recursos y permitir que todas las tablas entren en vigencia en forma conjunta</a:t>
            </a:r>
            <a:r>
              <a:rPr lang="es-CL" sz="2000" dirty="0" smtClean="0">
                <a:solidFill>
                  <a:srgbClr val="0000CC"/>
                </a:solidFill>
              </a:rPr>
              <a:t>.</a:t>
            </a:r>
          </a:p>
          <a:p>
            <a:pPr lvl="2" indent="-342900" algn="just">
              <a:buClr>
                <a:srgbClr val="FFC000"/>
              </a:buClr>
              <a:buFont typeface="Arial" pitchFamily="34" charset="0"/>
              <a:buChar char="•"/>
              <a:defRPr/>
            </a:pPr>
            <a:endParaRPr lang="es-CL" sz="2000" dirty="0">
              <a:solidFill>
                <a:srgbClr val="0000CC"/>
              </a:solidFill>
            </a:endParaRPr>
          </a:p>
          <a:p>
            <a:pPr lvl="2" indent="-342900" algn="just">
              <a:buClr>
                <a:srgbClr val="FFC000"/>
              </a:buClr>
              <a:buFont typeface="Arial" pitchFamily="34" charset="0"/>
              <a:buChar char="•"/>
              <a:defRPr/>
            </a:pPr>
            <a:r>
              <a:rPr lang="es-CL" sz="2000" dirty="0" smtClean="0">
                <a:solidFill>
                  <a:srgbClr val="0000CC"/>
                </a:solidFill>
              </a:rPr>
              <a:t>La SP y esta Superintendencia están evaluando la solicitud de la AACH.</a:t>
            </a:r>
            <a:endParaRPr lang="es-CL" sz="2000" dirty="0">
              <a:solidFill>
                <a:srgbClr val="0000CC"/>
              </a:solidFill>
            </a:endParaRPr>
          </a:p>
          <a:p>
            <a:pPr marL="285750" indent="-285750" algn="just">
              <a:spcBef>
                <a:spcPct val="0"/>
              </a:spcBef>
              <a:buClr>
                <a:srgbClr val="FFC000"/>
              </a:buClr>
              <a:buSzPct val="130000"/>
              <a:buFont typeface="Wingdings" pitchFamily="2" charset="2"/>
              <a:buChar char="§"/>
              <a:defRPr/>
            </a:pPr>
            <a:endParaRPr lang="es-CL" sz="2000" dirty="0">
              <a:solidFill>
                <a:srgbClr val="0000CC"/>
              </a:solidFill>
            </a:endParaRPr>
          </a:p>
          <a:p>
            <a:pPr marL="285750" indent="-285750" algn="just">
              <a:spcBef>
                <a:spcPct val="0"/>
              </a:spcBef>
              <a:buClr>
                <a:srgbClr val="FFC000"/>
              </a:buClr>
              <a:buSzPct val="130000"/>
              <a:buFont typeface="Wingdings" pitchFamily="2" charset="2"/>
              <a:buChar char="§"/>
              <a:defRPr/>
            </a:pPr>
            <a:endParaRPr lang="es-MX" sz="2000" dirty="0">
              <a:solidFill>
                <a:srgbClr val="0000CC"/>
              </a:solidFill>
            </a:endParaRPr>
          </a:p>
          <a:p>
            <a:pPr marL="285750" indent="-285750" algn="just">
              <a:spcBef>
                <a:spcPct val="0"/>
              </a:spcBef>
              <a:buClr>
                <a:srgbClr val="FFC000"/>
              </a:buClr>
              <a:buSzPct val="130000"/>
              <a:buFont typeface="Wingdings" pitchFamily="2" charset="2"/>
              <a:buChar char="§"/>
              <a:defRPr/>
            </a:pPr>
            <a:endParaRPr lang="es-CL" sz="2000" dirty="0">
              <a:solidFill>
                <a:srgbClr val="0000CC"/>
              </a:solidFill>
            </a:endParaRPr>
          </a:p>
          <a:p>
            <a:pPr marL="285750" indent="-285750" algn="just">
              <a:spcBef>
                <a:spcPct val="0"/>
              </a:spcBef>
              <a:buClr>
                <a:srgbClr val="FFC000"/>
              </a:buClr>
              <a:buSzPct val="130000"/>
              <a:buFont typeface="Wingdings" pitchFamily="2" charset="2"/>
              <a:buChar char="§"/>
              <a:defRPr/>
            </a:pPr>
            <a:endParaRPr lang="es-CL"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CL"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CL"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1000" dirty="0" smtClean="0">
              <a:solidFill>
                <a:srgbClr val="0000CC"/>
              </a:solidFill>
              <a:latin typeface="+mj-lt"/>
            </a:endParaRPr>
          </a:p>
        </p:txBody>
      </p:sp>
    </p:spTree>
    <p:extLst>
      <p:ext uri="{BB962C8B-B14F-4D97-AF65-F5344CB8AC3E}">
        <p14:creationId xmlns:p14="http://schemas.microsoft.com/office/powerpoint/2010/main" val="26318605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7" y="366922"/>
            <a:ext cx="8640960" cy="646331"/>
          </a:xfrm>
          <a:prstGeom prst="rect">
            <a:avLst/>
          </a:prstGeom>
          <a:noFill/>
        </p:spPr>
        <p:txBody>
          <a:bodyPr wrap="square" rtlCol="0">
            <a:spAutoFit/>
          </a:bodyPr>
          <a:lstStyle/>
          <a:p>
            <a:r>
              <a:rPr lang="es-CL" sz="3600" b="1" dirty="0">
                <a:solidFill>
                  <a:srgbClr val="000099"/>
                </a:solidFill>
                <a:latin typeface="Century Gothic" pitchFamily="34" charset="0"/>
              </a:rPr>
              <a:t>6</a:t>
            </a:r>
            <a:r>
              <a:rPr lang="es-CL" sz="3600" b="1" dirty="0" smtClean="0">
                <a:solidFill>
                  <a:srgbClr val="000099"/>
                </a:solidFill>
                <a:latin typeface="Century Gothic" pitchFamily="34" charset="0"/>
              </a:rPr>
              <a:t>. IFRS AMH y CS</a:t>
            </a:r>
            <a:endParaRPr lang="es-CL" sz="3600" b="1" dirty="0">
              <a:solidFill>
                <a:srgbClr val="000099"/>
              </a:solidFill>
              <a:latin typeface="Century Gothic" pitchFamily="34" charset="0"/>
            </a:endParaRPr>
          </a:p>
        </p:txBody>
      </p:sp>
      <p:sp>
        <p:nvSpPr>
          <p:cNvPr id="5" name="Rectangle 3"/>
          <p:cNvSpPr>
            <a:spLocks noChangeArrowheads="1"/>
          </p:cNvSpPr>
          <p:nvPr/>
        </p:nvSpPr>
        <p:spPr bwMode="auto">
          <a:xfrm>
            <a:off x="87313" y="1543968"/>
            <a:ext cx="8675687" cy="5334000"/>
          </a:xfrm>
          <a:prstGeom prst="rect">
            <a:avLst/>
          </a:prstGeom>
          <a:noFill/>
          <a:ln w="9525">
            <a:noFill/>
            <a:miter lim="800000"/>
            <a:headEnd/>
            <a:tailEnd/>
          </a:ln>
        </p:spPr>
        <p:txBody>
          <a:bodyPr/>
          <a:lstStyle/>
          <a:p>
            <a:pPr marL="285750" indent="-285750" algn="just">
              <a:spcBef>
                <a:spcPct val="0"/>
              </a:spcBef>
              <a:buClr>
                <a:srgbClr val="FFC000"/>
              </a:buClr>
              <a:buSzPct val="130000"/>
              <a:buFont typeface="Wingdings" pitchFamily="2" charset="2"/>
              <a:buChar char="§"/>
              <a:defRPr/>
            </a:pPr>
            <a:r>
              <a:rPr lang="es-CL" sz="2000" dirty="0" smtClean="0">
                <a:solidFill>
                  <a:srgbClr val="0000CC"/>
                </a:solidFill>
              </a:rPr>
              <a:t>Para completar la convergencia de las industrias al estándar IFRS, se ha publicado en la web SVS los proyectos de normas respectivas para las Administradoras de Mutuos Hipotecarios y Corredores de Seguros.</a:t>
            </a:r>
          </a:p>
          <a:p>
            <a:pPr marL="285750" indent="-285750" algn="just">
              <a:spcBef>
                <a:spcPct val="0"/>
              </a:spcBef>
              <a:buClr>
                <a:srgbClr val="FFC000"/>
              </a:buClr>
              <a:buSzPct val="130000"/>
              <a:buFont typeface="Wingdings" pitchFamily="2" charset="2"/>
              <a:buChar char="§"/>
              <a:defRPr/>
            </a:pPr>
            <a:endParaRPr lang="es-CL" sz="2000" dirty="0">
              <a:solidFill>
                <a:srgbClr val="0000CC"/>
              </a:solidFill>
            </a:endParaRPr>
          </a:p>
          <a:p>
            <a:pPr marL="285750" indent="-285750" algn="just">
              <a:spcBef>
                <a:spcPct val="0"/>
              </a:spcBef>
              <a:buClr>
                <a:srgbClr val="FFC000"/>
              </a:buClr>
              <a:buSzPct val="130000"/>
              <a:buFont typeface="Wingdings" pitchFamily="2" charset="2"/>
              <a:buChar char="§"/>
              <a:defRPr/>
            </a:pPr>
            <a:r>
              <a:rPr lang="es-CL" sz="2000" dirty="0" smtClean="0">
                <a:solidFill>
                  <a:srgbClr val="0000CC"/>
                </a:solidFill>
              </a:rPr>
              <a:t>La fecha de implementación para ambas industrias es a contar del año 2014.</a:t>
            </a:r>
          </a:p>
          <a:p>
            <a:pPr marL="285750" indent="-285750" algn="just">
              <a:spcBef>
                <a:spcPct val="0"/>
              </a:spcBef>
              <a:buClr>
                <a:srgbClr val="FFC000"/>
              </a:buClr>
              <a:buSzPct val="130000"/>
              <a:buFont typeface="Wingdings" pitchFamily="2" charset="2"/>
              <a:buChar char="§"/>
              <a:defRPr/>
            </a:pPr>
            <a:endParaRPr lang="es-CL" sz="2000" dirty="0">
              <a:solidFill>
                <a:srgbClr val="0000CC"/>
              </a:solidFill>
            </a:endParaRPr>
          </a:p>
          <a:p>
            <a:pPr marL="285750" indent="-285750" algn="just">
              <a:spcBef>
                <a:spcPct val="0"/>
              </a:spcBef>
              <a:buClr>
                <a:srgbClr val="FFC000"/>
              </a:buClr>
              <a:buSzPct val="130000"/>
              <a:buFont typeface="Wingdings" pitchFamily="2" charset="2"/>
              <a:buChar char="§"/>
              <a:defRPr/>
            </a:pPr>
            <a:r>
              <a:rPr lang="es-CL" sz="2000" dirty="0" smtClean="0">
                <a:solidFill>
                  <a:srgbClr val="0000CC"/>
                </a:solidFill>
              </a:rPr>
              <a:t>Se está evaluando la solicitud de postergar la vigencia para el año 2015.</a:t>
            </a:r>
            <a:endParaRPr lang="es-CL" sz="2000" dirty="0">
              <a:solidFill>
                <a:srgbClr val="0000CC"/>
              </a:solidFill>
            </a:endParaRPr>
          </a:p>
          <a:p>
            <a:pPr marL="285750" indent="-285750" algn="just">
              <a:spcBef>
                <a:spcPct val="0"/>
              </a:spcBef>
              <a:buClr>
                <a:srgbClr val="FFC000"/>
              </a:buClr>
              <a:buSzPct val="130000"/>
              <a:buFont typeface="Wingdings" pitchFamily="2" charset="2"/>
              <a:buChar char="§"/>
              <a:defRPr/>
            </a:pPr>
            <a:endParaRPr lang="es-CL"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CL"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CL"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smtClean="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2000" dirty="0">
              <a:solidFill>
                <a:srgbClr val="0000CC"/>
              </a:solidFill>
              <a:latin typeface="+mj-lt"/>
            </a:endParaRPr>
          </a:p>
          <a:p>
            <a:pPr marL="285750" indent="-285750" algn="just">
              <a:spcBef>
                <a:spcPct val="0"/>
              </a:spcBef>
              <a:buClr>
                <a:srgbClr val="FFC000"/>
              </a:buClr>
              <a:buSzPct val="130000"/>
              <a:buFont typeface="Wingdings" pitchFamily="2" charset="2"/>
              <a:buChar char="§"/>
              <a:defRPr/>
            </a:pPr>
            <a:endParaRPr lang="es-ES" sz="1000" dirty="0" smtClean="0">
              <a:solidFill>
                <a:srgbClr val="0000CC"/>
              </a:solidFill>
              <a:latin typeface="+mj-lt"/>
            </a:endParaRPr>
          </a:p>
        </p:txBody>
      </p:sp>
    </p:spTree>
    <p:extLst>
      <p:ext uri="{BB962C8B-B14F-4D97-AF65-F5344CB8AC3E}">
        <p14:creationId xmlns:p14="http://schemas.microsoft.com/office/powerpoint/2010/main" val="658665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7" y="409356"/>
            <a:ext cx="8640960" cy="646331"/>
          </a:xfrm>
          <a:prstGeom prst="rect">
            <a:avLst/>
          </a:prstGeom>
          <a:noFill/>
        </p:spPr>
        <p:txBody>
          <a:bodyPr wrap="square" rtlCol="0">
            <a:spAutoFit/>
          </a:bodyPr>
          <a:lstStyle/>
          <a:p>
            <a:r>
              <a:rPr lang="es-CL" sz="3600" b="1" dirty="0">
                <a:solidFill>
                  <a:srgbClr val="000099"/>
                </a:solidFill>
                <a:latin typeface="Century Gothic" pitchFamily="34" charset="0"/>
              </a:rPr>
              <a:t>7</a:t>
            </a:r>
            <a:r>
              <a:rPr lang="es-CL" sz="3600" b="1" dirty="0" smtClean="0">
                <a:solidFill>
                  <a:srgbClr val="000099"/>
                </a:solidFill>
                <a:latin typeface="Century Gothic" pitchFamily="34" charset="0"/>
              </a:rPr>
              <a:t>. Mapa de Riesgo Sísmico</a:t>
            </a:r>
            <a:endParaRPr lang="es-CL" sz="3600" b="1" dirty="0">
              <a:solidFill>
                <a:srgbClr val="000099"/>
              </a:solidFill>
              <a:latin typeface="Century Gothic" pitchFamily="34" charset="0"/>
            </a:endParaRPr>
          </a:p>
        </p:txBody>
      </p:sp>
      <p:sp>
        <p:nvSpPr>
          <p:cNvPr id="24" name="23 CuadroTexto"/>
          <p:cNvSpPr txBox="1"/>
          <p:nvPr/>
        </p:nvSpPr>
        <p:spPr>
          <a:xfrm>
            <a:off x="613018" y="1844824"/>
            <a:ext cx="8135446" cy="3477875"/>
          </a:xfrm>
          <a:prstGeom prst="rect">
            <a:avLst/>
          </a:prstGeom>
          <a:noFill/>
        </p:spPr>
        <p:txBody>
          <a:bodyPr wrap="square" rtlCol="0">
            <a:spAutoFit/>
          </a:bodyPr>
          <a:lstStyle/>
          <a:p>
            <a:pPr marL="285750" lvl="1" indent="-285750" algn="just">
              <a:spcBef>
                <a:spcPct val="0"/>
              </a:spcBef>
              <a:spcAft>
                <a:spcPts val="600"/>
              </a:spcAft>
              <a:buClr>
                <a:srgbClr val="FFC000"/>
              </a:buClr>
              <a:buSzPct val="130000"/>
              <a:buFont typeface="Wingdings" pitchFamily="2" charset="2"/>
              <a:buChar char="§"/>
              <a:defRPr/>
            </a:pPr>
            <a:r>
              <a:rPr lang="es-ES" sz="2000" dirty="0">
                <a:solidFill>
                  <a:srgbClr val="0000CC"/>
                </a:solidFill>
                <a:latin typeface="+mj-lt"/>
              </a:rPr>
              <a:t>Contribuye  a mejorar regulación/supervisión del sector </a:t>
            </a:r>
            <a:r>
              <a:rPr lang="es-ES" sz="2000" dirty="0" smtClean="0">
                <a:solidFill>
                  <a:srgbClr val="0000CC"/>
                </a:solidFill>
                <a:latin typeface="+mj-lt"/>
              </a:rPr>
              <a:t>asegurador.</a:t>
            </a:r>
          </a:p>
          <a:p>
            <a:pPr marL="285750" lvl="1" indent="-285750" algn="just">
              <a:spcBef>
                <a:spcPct val="0"/>
              </a:spcBef>
              <a:spcAft>
                <a:spcPts val="600"/>
              </a:spcAft>
              <a:buClr>
                <a:srgbClr val="FFC000"/>
              </a:buClr>
              <a:buSzPct val="130000"/>
              <a:buFont typeface="Wingdings" pitchFamily="2" charset="2"/>
              <a:buChar char="§"/>
              <a:defRPr/>
            </a:pPr>
            <a:endParaRPr lang="es-ES" sz="2000" dirty="0">
              <a:solidFill>
                <a:srgbClr val="0000CC"/>
              </a:solidFill>
              <a:latin typeface="+mj-lt"/>
            </a:endParaRPr>
          </a:p>
          <a:p>
            <a:pPr marL="285750" lvl="1" indent="-285750" algn="just">
              <a:spcBef>
                <a:spcPct val="0"/>
              </a:spcBef>
              <a:spcAft>
                <a:spcPts val="600"/>
              </a:spcAft>
              <a:buClr>
                <a:srgbClr val="FFC000"/>
              </a:buClr>
              <a:buSzPct val="130000"/>
              <a:buFont typeface="Wingdings" pitchFamily="2" charset="2"/>
              <a:buChar char="§"/>
              <a:defRPr/>
            </a:pPr>
            <a:r>
              <a:rPr lang="es-ES" sz="2000" dirty="0">
                <a:solidFill>
                  <a:srgbClr val="0000CC"/>
                </a:solidFill>
                <a:latin typeface="+mj-lt"/>
              </a:rPr>
              <a:t>Permitirá establecer una metodología de cálculo de la PML más </a:t>
            </a:r>
            <a:r>
              <a:rPr lang="es-ES" sz="2000" dirty="0" smtClean="0">
                <a:solidFill>
                  <a:srgbClr val="0000CC"/>
                </a:solidFill>
                <a:latin typeface="+mj-lt"/>
              </a:rPr>
              <a:t>precisa.</a:t>
            </a:r>
          </a:p>
          <a:p>
            <a:pPr marL="285750" lvl="1" indent="-285750" algn="just">
              <a:spcBef>
                <a:spcPct val="0"/>
              </a:spcBef>
              <a:spcAft>
                <a:spcPts val="600"/>
              </a:spcAft>
              <a:buClr>
                <a:srgbClr val="FFC000"/>
              </a:buClr>
              <a:buSzPct val="130000"/>
              <a:buFont typeface="Wingdings" pitchFamily="2" charset="2"/>
              <a:buChar char="§"/>
              <a:defRPr/>
            </a:pPr>
            <a:endParaRPr lang="es-ES" sz="2000" dirty="0">
              <a:solidFill>
                <a:srgbClr val="0000CC"/>
              </a:solidFill>
              <a:latin typeface="+mj-lt"/>
            </a:endParaRPr>
          </a:p>
          <a:p>
            <a:pPr marL="285750" lvl="1" indent="-285750" algn="just">
              <a:spcBef>
                <a:spcPct val="0"/>
              </a:spcBef>
              <a:spcAft>
                <a:spcPts val="600"/>
              </a:spcAft>
              <a:buClr>
                <a:srgbClr val="FFC000"/>
              </a:buClr>
              <a:buSzPct val="130000"/>
              <a:buFont typeface="Wingdings" pitchFamily="2" charset="2"/>
              <a:buChar char="§"/>
              <a:defRPr/>
            </a:pPr>
            <a:r>
              <a:rPr lang="es-ES" sz="2000" dirty="0">
                <a:solidFill>
                  <a:srgbClr val="0000CC"/>
                </a:solidFill>
                <a:latin typeface="+mj-lt"/>
              </a:rPr>
              <a:t>Estimaciones sobre base científica y con mayor </a:t>
            </a:r>
            <a:r>
              <a:rPr lang="es-ES" sz="2000" dirty="0" smtClean="0">
                <a:solidFill>
                  <a:srgbClr val="0000CC"/>
                </a:solidFill>
                <a:latin typeface="+mj-lt"/>
              </a:rPr>
              <a:t>información.</a:t>
            </a:r>
          </a:p>
          <a:p>
            <a:pPr marL="285750" lvl="1" indent="-285750" algn="just">
              <a:spcBef>
                <a:spcPct val="0"/>
              </a:spcBef>
              <a:spcAft>
                <a:spcPts val="600"/>
              </a:spcAft>
              <a:buClr>
                <a:srgbClr val="FFC000"/>
              </a:buClr>
              <a:buSzPct val="130000"/>
              <a:buFont typeface="Wingdings" pitchFamily="2" charset="2"/>
              <a:buChar char="§"/>
              <a:defRPr/>
            </a:pPr>
            <a:endParaRPr lang="es-ES" sz="2000" dirty="0">
              <a:solidFill>
                <a:srgbClr val="0000CC"/>
              </a:solidFill>
              <a:latin typeface="+mj-lt"/>
            </a:endParaRPr>
          </a:p>
          <a:p>
            <a:pPr marL="285750" lvl="1" indent="-285750" algn="just">
              <a:spcBef>
                <a:spcPct val="0"/>
              </a:spcBef>
              <a:spcAft>
                <a:spcPts val="600"/>
              </a:spcAft>
              <a:buClr>
                <a:srgbClr val="FFC000"/>
              </a:buClr>
              <a:buSzPct val="130000"/>
              <a:buFont typeface="Wingdings" pitchFamily="2" charset="2"/>
              <a:buChar char="§"/>
              <a:defRPr/>
            </a:pPr>
            <a:r>
              <a:rPr lang="es-ES" sz="2000" dirty="0">
                <a:solidFill>
                  <a:srgbClr val="0000CC"/>
                </a:solidFill>
                <a:latin typeface="+mj-lt"/>
              </a:rPr>
              <a:t>Fortalece </a:t>
            </a:r>
            <a:r>
              <a:rPr lang="es-ES" sz="2000" dirty="0" smtClean="0">
                <a:solidFill>
                  <a:srgbClr val="0000CC"/>
                </a:solidFill>
                <a:latin typeface="+mj-lt"/>
              </a:rPr>
              <a:t>la gestión </a:t>
            </a:r>
            <a:r>
              <a:rPr lang="es-ES" sz="2000" dirty="0">
                <a:solidFill>
                  <a:srgbClr val="0000CC"/>
                </a:solidFill>
                <a:latin typeface="+mj-lt"/>
              </a:rPr>
              <a:t>de riesgos de las </a:t>
            </a:r>
            <a:r>
              <a:rPr lang="es-ES" sz="2000" dirty="0" smtClean="0">
                <a:solidFill>
                  <a:srgbClr val="0000CC"/>
                </a:solidFill>
                <a:latin typeface="+mj-lt"/>
              </a:rPr>
              <a:t>aseguradoras.</a:t>
            </a:r>
          </a:p>
          <a:p>
            <a:pPr marL="285750" lvl="1" indent="-285750" algn="just">
              <a:spcBef>
                <a:spcPct val="0"/>
              </a:spcBef>
              <a:spcAft>
                <a:spcPts val="600"/>
              </a:spcAft>
              <a:buClr>
                <a:srgbClr val="FFC000"/>
              </a:buClr>
              <a:buSzPct val="130000"/>
              <a:buFont typeface="Wingdings" pitchFamily="2" charset="2"/>
              <a:buChar char="§"/>
              <a:defRPr/>
            </a:pPr>
            <a:endParaRPr lang="es-ES" sz="2000" dirty="0">
              <a:solidFill>
                <a:srgbClr val="0000CC"/>
              </a:solidFill>
              <a:latin typeface="+mj-lt"/>
            </a:endParaRPr>
          </a:p>
          <a:p>
            <a:pPr marL="285750" lvl="1" indent="-285750" algn="just">
              <a:spcBef>
                <a:spcPct val="0"/>
              </a:spcBef>
              <a:spcAft>
                <a:spcPts val="600"/>
              </a:spcAft>
              <a:buClr>
                <a:srgbClr val="FFC000"/>
              </a:buClr>
              <a:buSzPct val="130000"/>
              <a:buFont typeface="Wingdings" pitchFamily="2" charset="2"/>
              <a:buChar char="§"/>
              <a:defRPr/>
            </a:pPr>
            <a:r>
              <a:rPr lang="es-ES" sz="2000" dirty="0" smtClean="0">
                <a:solidFill>
                  <a:srgbClr val="0000CC"/>
                </a:solidFill>
                <a:latin typeface="+mj-lt"/>
              </a:rPr>
              <a:t>Podría </a:t>
            </a:r>
            <a:r>
              <a:rPr lang="es-ES" sz="2000" dirty="0">
                <a:solidFill>
                  <a:srgbClr val="0000CC"/>
                </a:solidFill>
                <a:latin typeface="+mj-lt"/>
              </a:rPr>
              <a:t>ser considerada por la SVS en la determinación de la </a:t>
            </a:r>
            <a:r>
              <a:rPr lang="es-ES" sz="2000" dirty="0" smtClean="0">
                <a:solidFill>
                  <a:srgbClr val="0000CC"/>
                </a:solidFill>
                <a:latin typeface="+mj-lt"/>
              </a:rPr>
              <a:t>RCT.</a:t>
            </a:r>
            <a:endParaRPr lang="es-ES" sz="2000" dirty="0">
              <a:solidFill>
                <a:srgbClr val="0000CC"/>
              </a:solidFill>
              <a:latin typeface="+mj-lt"/>
            </a:endParaRPr>
          </a:p>
        </p:txBody>
      </p:sp>
    </p:spTree>
    <p:extLst>
      <p:ext uri="{BB962C8B-B14F-4D97-AF65-F5344CB8AC3E}">
        <p14:creationId xmlns:p14="http://schemas.microsoft.com/office/powerpoint/2010/main" val="4891047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331893" y="106723"/>
            <a:ext cx="8640960" cy="646331"/>
          </a:xfrm>
          <a:prstGeom prst="rect">
            <a:avLst/>
          </a:prstGeom>
          <a:noFill/>
        </p:spPr>
        <p:txBody>
          <a:bodyPr wrap="square" rtlCol="0">
            <a:spAutoFit/>
          </a:bodyPr>
          <a:lstStyle/>
          <a:p>
            <a:r>
              <a:rPr lang="es-CL" sz="3600" b="1" dirty="0">
                <a:solidFill>
                  <a:srgbClr val="000099"/>
                </a:solidFill>
                <a:latin typeface="Century Gothic" pitchFamily="34" charset="0"/>
              </a:rPr>
              <a:t>8</a:t>
            </a:r>
            <a:r>
              <a:rPr lang="es-CL" sz="3600" b="1" dirty="0" smtClean="0">
                <a:solidFill>
                  <a:srgbClr val="000099"/>
                </a:solidFill>
                <a:latin typeface="Century Gothic" pitchFamily="34" charset="0"/>
              </a:rPr>
              <a:t>. Comisión Valores y Seguros</a:t>
            </a:r>
            <a:endParaRPr lang="es-CL" sz="3600" b="1" dirty="0">
              <a:solidFill>
                <a:srgbClr val="000099"/>
              </a:solidFill>
              <a:latin typeface="Century Gothic" pitchFamily="34" charset="0"/>
            </a:endParaRPr>
          </a:p>
        </p:txBody>
      </p:sp>
      <p:sp>
        <p:nvSpPr>
          <p:cNvPr id="5" name="2 Marcador de contenido"/>
          <p:cNvSpPr txBox="1">
            <a:spLocks/>
          </p:cNvSpPr>
          <p:nvPr/>
        </p:nvSpPr>
        <p:spPr>
          <a:xfrm>
            <a:off x="324703" y="1124744"/>
            <a:ext cx="8229600" cy="547260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1" indent="-285750" algn="just">
              <a:spcBef>
                <a:spcPct val="0"/>
              </a:spcBef>
              <a:buClr>
                <a:srgbClr val="FFC000"/>
              </a:buClr>
              <a:buSzPct val="130000"/>
              <a:buFont typeface="Wingdings" pitchFamily="2" charset="2"/>
              <a:buChar char="§"/>
              <a:defRPr/>
            </a:pPr>
            <a:r>
              <a:rPr lang="es-ES" sz="2000" dirty="0">
                <a:solidFill>
                  <a:srgbClr val="0000CC"/>
                </a:solidFill>
                <a:latin typeface="+mj-lt"/>
              </a:rPr>
              <a:t>El </a:t>
            </a:r>
            <a:r>
              <a:rPr lang="es-ES" sz="2000" dirty="0" smtClean="0">
                <a:solidFill>
                  <a:srgbClr val="0000CC"/>
                </a:solidFill>
                <a:latin typeface="+mj-lt"/>
              </a:rPr>
              <a:t>3 de julio de 2013 </a:t>
            </a:r>
            <a:r>
              <a:rPr lang="es-ES" sz="2000" dirty="0">
                <a:solidFill>
                  <a:srgbClr val="0000CC"/>
                </a:solidFill>
                <a:latin typeface="+mj-lt"/>
              </a:rPr>
              <a:t>ingresó  a la Cámara de Diputados el PDL N° 9015-05.</a:t>
            </a:r>
          </a:p>
          <a:p>
            <a:pPr marL="285750" lvl="1" indent="-285750" algn="just">
              <a:spcBef>
                <a:spcPct val="0"/>
              </a:spcBef>
              <a:buClr>
                <a:srgbClr val="FFC000"/>
              </a:buClr>
              <a:buSzPct val="130000"/>
              <a:buFont typeface="Wingdings" pitchFamily="2" charset="2"/>
              <a:buChar char="§"/>
              <a:defRPr/>
            </a:pPr>
            <a:endParaRPr lang="es-ES" sz="22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ES" sz="2000" dirty="0" smtClean="0">
                <a:solidFill>
                  <a:srgbClr val="0000CC"/>
                </a:solidFill>
                <a:latin typeface="+mj-lt"/>
              </a:rPr>
              <a:t>El objetivo</a:t>
            </a:r>
            <a:r>
              <a:rPr lang="es-ES" sz="2000" dirty="0">
                <a:solidFill>
                  <a:srgbClr val="0000CC"/>
                </a:solidFill>
                <a:latin typeface="+mj-lt"/>
              </a:rPr>
              <a:t> </a:t>
            </a:r>
            <a:r>
              <a:rPr lang="es-ES" sz="2000" dirty="0" smtClean="0">
                <a:solidFill>
                  <a:srgbClr val="0000CC"/>
                </a:solidFill>
                <a:latin typeface="+mj-lt"/>
              </a:rPr>
              <a:t>del PDL es </a:t>
            </a:r>
            <a:r>
              <a:rPr lang="es-CL" sz="2000" dirty="0" smtClean="0">
                <a:solidFill>
                  <a:srgbClr val="0000CC"/>
                </a:solidFill>
                <a:latin typeface="+mj-lt"/>
              </a:rPr>
              <a:t>cambiar </a:t>
            </a:r>
            <a:r>
              <a:rPr lang="es-CL" sz="2000" dirty="0">
                <a:solidFill>
                  <a:srgbClr val="0000CC"/>
                </a:solidFill>
                <a:latin typeface="+mj-lt"/>
              </a:rPr>
              <a:t>la estructura de gobierno </a:t>
            </a:r>
            <a:r>
              <a:rPr lang="es-CL" sz="2000" dirty="0" smtClean="0">
                <a:solidFill>
                  <a:srgbClr val="0000CC"/>
                </a:solidFill>
                <a:latin typeface="+mj-lt"/>
              </a:rPr>
              <a:t>unipersonal de la SVS y </a:t>
            </a:r>
            <a:r>
              <a:rPr lang="es-CL" sz="2000" dirty="0">
                <a:solidFill>
                  <a:srgbClr val="0000CC"/>
                </a:solidFill>
                <a:latin typeface="+mj-lt"/>
              </a:rPr>
              <a:t>adquirir la forma de una Comisión, manteniendo </a:t>
            </a:r>
            <a:r>
              <a:rPr lang="es-CL" sz="2000" dirty="0" smtClean="0">
                <a:solidFill>
                  <a:srgbClr val="0000CC"/>
                </a:solidFill>
                <a:latin typeface="+mj-lt"/>
              </a:rPr>
              <a:t>la condición </a:t>
            </a:r>
            <a:r>
              <a:rPr lang="es-CL" sz="2000" dirty="0">
                <a:solidFill>
                  <a:srgbClr val="0000CC"/>
                </a:solidFill>
                <a:latin typeface="+mj-lt"/>
              </a:rPr>
              <a:t>de servicio público descentralizado y especializado</a:t>
            </a:r>
            <a:r>
              <a:rPr lang="es-CL" sz="2000" dirty="0" smtClean="0">
                <a:solidFill>
                  <a:srgbClr val="0000CC"/>
                </a:solidFill>
                <a:latin typeface="+mj-lt"/>
              </a:rPr>
              <a:t>.</a:t>
            </a:r>
          </a:p>
          <a:p>
            <a:pPr marL="285750" lvl="1" indent="-285750" algn="just">
              <a:spcBef>
                <a:spcPct val="0"/>
              </a:spcBef>
              <a:buClr>
                <a:srgbClr val="FFC000"/>
              </a:buClr>
              <a:buSzPct val="130000"/>
              <a:buFont typeface="Wingdings" pitchFamily="2" charset="2"/>
              <a:buChar char="§"/>
              <a:defRPr/>
            </a:pPr>
            <a:endParaRPr lang="es-CL" sz="2200" dirty="0">
              <a:solidFill>
                <a:srgbClr val="0000CC"/>
              </a:solidFill>
              <a:latin typeface="+mj-lt"/>
            </a:endParaRPr>
          </a:p>
          <a:p>
            <a:pPr marL="285750" lvl="1" indent="-285750" algn="just">
              <a:spcBef>
                <a:spcPct val="0"/>
              </a:spcBef>
              <a:buClr>
                <a:srgbClr val="FFC000"/>
              </a:buClr>
              <a:buSzPct val="130000"/>
              <a:buFont typeface="Wingdings" pitchFamily="2" charset="2"/>
              <a:buChar char="§"/>
              <a:defRPr/>
            </a:pPr>
            <a:r>
              <a:rPr lang="es-CL" sz="2000" dirty="0" smtClean="0">
                <a:solidFill>
                  <a:srgbClr val="0000CC"/>
                </a:solidFill>
                <a:latin typeface="+mj-lt"/>
              </a:rPr>
              <a:t>Un </a:t>
            </a:r>
            <a:r>
              <a:rPr lang="es-CL" sz="2000" dirty="0">
                <a:solidFill>
                  <a:srgbClr val="0000CC"/>
                </a:solidFill>
                <a:latin typeface="+mj-lt"/>
              </a:rPr>
              <a:t>ente colegiado se considera necesario para</a:t>
            </a:r>
            <a:r>
              <a:rPr lang="es-CL" sz="2000" dirty="0" smtClean="0">
                <a:solidFill>
                  <a:srgbClr val="0000CC"/>
                </a:solidFill>
                <a:latin typeface="+mj-lt"/>
              </a:rPr>
              <a:t>:</a:t>
            </a:r>
          </a:p>
          <a:p>
            <a:pPr marL="0" lvl="1" algn="just">
              <a:spcBef>
                <a:spcPct val="0"/>
              </a:spcBef>
              <a:buClr>
                <a:srgbClr val="FFC000"/>
              </a:buClr>
              <a:buSzPct val="130000"/>
              <a:defRPr/>
            </a:pPr>
            <a:endParaRPr lang="es-CL" sz="1000" dirty="0">
              <a:solidFill>
                <a:srgbClr val="0000CC"/>
              </a:solidFill>
            </a:endParaRPr>
          </a:p>
          <a:p>
            <a:pPr lvl="2" indent="-342900" algn="just">
              <a:buClr>
                <a:srgbClr val="FFC000"/>
              </a:buClr>
              <a:buFont typeface="Arial" pitchFamily="34" charset="0"/>
              <a:buChar char="•"/>
              <a:defRPr/>
            </a:pPr>
            <a:r>
              <a:rPr lang="es-CL" sz="2000" dirty="0" smtClean="0">
                <a:solidFill>
                  <a:srgbClr val="0000CC"/>
                </a:solidFill>
                <a:latin typeface="+mj-lt"/>
              </a:rPr>
              <a:t>Crear </a:t>
            </a:r>
            <a:r>
              <a:rPr lang="es-CL" sz="2000" dirty="0">
                <a:solidFill>
                  <a:srgbClr val="0000CC"/>
                </a:solidFill>
                <a:latin typeface="+mj-lt"/>
              </a:rPr>
              <a:t>las bases para que el legislador conceda al regulador atribuciones más amplias para actuar con mayor eficacia, descansando en la imparcialidad y especialización del </a:t>
            </a:r>
            <a:r>
              <a:rPr lang="es-CL" sz="2000" dirty="0" smtClean="0">
                <a:solidFill>
                  <a:srgbClr val="0000CC"/>
                </a:solidFill>
                <a:latin typeface="+mj-lt"/>
              </a:rPr>
              <a:t>organismo.</a:t>
            </a:r>
            <a:endParaRPr lang="es-CL" sz="2000" dirty="0">
              <a:solidFill>
                <a:srgbClr val="0000CC"/>
              </a:solidFill>
              <a:latin typeface="+mj-lt"/>
            </a:endParaRPr>
          </a:p>
          <a:p>
            <a:pPr lvl="2" indent="-342900" algn="just">
              <a:buClr>
                <a:srgbClr val="FFC000"/>
              </a:buClr>
              <a:buFont typeface="Arial" pitchFamily="34" charset="0"/>
              <a:buChar char="•"/>
              <a:defRPr/>
            </a:pPr>
            <a:endParaRPr lang="es-MX" sz="1000" dirty="0" smtClean="0">
              <a:solidFill>
                <a:srgbClr val="FF0000"/>
              </a:solidFill>
              <a:latin typeface="+mj-lt"/>
            </a:endParaRPr>
          </a:p>
          <a:p>
            <a:pPr lvl="2" indent="-342900" algn="just">
              <a:buClr>
                <a:srgbClr val="FFC000"/>
              </a:buClr>
              <a:buFont typeface="Arial" pitchFamily="34" charset="0"/>
              <a:buChar char="•"/>
              <a:defRPr/>
            </a:pPr>
            <a:r>
              <a:rPr lang="es-CL" sz="2000" dirty="0" smtClean="0">
                <a:solidFill>
                  <a:srgbClr val="0000CC"/>
                </a:solidFill>
              </a:rPr>
              <a:t>Fortalecer </a:t>
            </a:r>
            <a:r>
              <a:rPr lang="es-CL" sz="2000" dirty="0">
                <a:solidFill>
                  <a:srgbClr val="0000CC"/>
                </a:solidFill>
              </a:rPr>
              <a:t>la imparcialidad y el debido proceso en la resolución de los procesos </a:t>
            </a:r>
            <a:r>
              <a:rPr lang="es-CL" sz="2000" dirty="0" smtClean="0">
                <a:solidFill>
                  <a:srgbClr val="0000CC"/>
                </a:solidFill>
              </a:rPr>
              <a:t>sancionatorios.</a:t>
            </a:r>
          </a:p>
          <a:p>
            <a:pPr lvl="2" indent="-342900" algn="just">
              <a:buClr>
                <a:srgbClr val="FFC000"/>
              </a:buClr>
              <a:buFont typeface="Arial" pitchFamily="34" charset="0"/>
              <a:buChar char="•"/>
              <a:defRPr/>
            </a:pPr>
            <a:endParaRPr lang="es-CL" sz="1000" dirty="0">
              <a:solidFill>
                <a:srgbClr val="0000CC"/>
              </a:solidFill>
            </a:endParaRPr>
          </a:p>
          <a:p>
            <a:pPr lvl="2" indent="-342900" algn="just">
              <a:buClr>
                <a:srgbClr val="FFC000"/>
              </a:buClr>
              <a:buFont typeface="Arial" pitchFamily="34" charset="0"/>
              <a:buChar char="•"/>
              <a:defRPr/>
            </a:pPr>
            <a:r>
              <a:rPr lang="es-CL" sz="2000" dirty="0">
                <a:solidFill>
                  <a:srgbClr val="0000CC"/>
                </a:solidFill>
              </a:rPr>
              <a:t>Permitir la integración, en la cabeza de la entidad regulatoria, de personas con experiencias, especialidades y formaciones profesionales </a:t>
            </a:r>
            <a:r>
              <a:rPr lang="es-CL" sz="2000" dirty="0" smtClean="0">
                <a:solidFill>
                  <a:srgbClr val="0000CC"/>
                </a:solidFill>
              </a:rPr>
              <a:t>complementarias.</a:t>
            </a:r>
          </a:p>
          <a:p>
            <a:pPr lvl="2" indent="-342900" algn="just">
              <a:buClr>
                <a:srgbClr val="FFC000"/>
              </a:buClr>
              <a:buFont typeface="Arial" pitchFamily="34" charset="0"/>
              <a:buChar char="•"/>
              <a:defRPr/>
            </a:pPr>
            <a:endParaRPr lang="es-CL" sz="1100" dirty="0" smtClean="0">
              <a:solidFill>
                <a:srgbClr val="0000CC"/>
              </a:solidFill>
            </a:endParaRPr>
          </a:p>
          <a:p>
            <a:pPr lvl="2" indent="-342900" algn="just">
              <a:buClr>
                <a:srgbClr val="FFC000"/>
              </a:buClr>
              <a:buFont typeface="Arial" pitchFamily="34" charset="0"/>
              <a:buChar char="•"/>
              <a:defRPr/>
            </a:pPr>
            <a:r>
              <a:rPr lang="es-CL" sz="2000" dirty="0" smtClean="0">
                <a:solidFill>
                  <a:srgbClr val="0000CC"/>
                </a:solidFill>
              </a:rPr>
              <a:t>Permitir </a:t>
            </a:r>
            <a:r>
              <a:rPr lang="es-CL" sz="2000" dirty="0">
                <a:solidFill>
                  <a:srgbClr val="0000CC"/>
                </a:solidFill>
              </a:rPr>
              <a:t>la renovación por parcialidades, de modo de equilibrar la continuidad, independencia y renovación en la dirección institucional. </a:t>
            </a:r>
          </a:p>
          <a:p>
            <a:pPr lvl="2" indent="-342900" algn="just">
              <a:buClr>
                <a:srgbClr val="FFC000"/>
              </a:buClr>
              <a:buFont typeface="Arial" pitchFamily="34" charset="0"/>
              <a:buChar char="•"/>
              <a:defRPr/>
            </a:pPr>
            <a:endParaRPr lang="es-CL" sz="2000" dirty="0">
              <a:solidFill>
                <a:srgbClr val="0000CC"/>
              </a:solidFill>
            </a:endParaRPr>
          </a:p>
          <a:p>
            <a:pPr lvl="2" indent="-342900" algn="just">
              <a:buClr>
                <a:srgbClr val="FFC000"/>
              </a:buClr>
              <a:buFont typeface="Arial" pitchFamily="34" charset="0"/>
              <a:buChar char="•"/>
              <a:defRPr/>
            </a:pPr>
            <a:endParaRPr lang="es-CL" sz="2000" dirty="0">
              <a:solidFill>
                <a:srgbClr val="0000CC"/>
              </a:solidFill>
            </a:endParaRPr>
          </a:p>
          <a:p>
            <a:pPr lvl="2" indent="-342900" algn="just">
              <a:buClr>
                <a:srgbClr val="FFC000"/>
              </a:buClr>
              <a:buFont typeface="Arial" pitchFamily="34" charset="0"/>
              <a:buChar char="•"/>
              <a:defRPr/>
            </a:pPr>
            <a:endParaRPr lang="es-ES" sz="2000" dirty="0" smtClean="0">
              <a:solidFill>
                <a:srgbClr val="0000CC"/>
              </a:solidFill>
              <a:latin typeface="+mj-lt"/>
            </a:endParaRPr>
          </a:p>
          <a:p>
            <a:pPr marL="0" lvl="1" algn="just">
              <a:spcBef>
                <a:spcPct val="0"/>
              </a:spcBef>
              <a:buClr>
                <a:srgbClr val="FFC000"/>
              </a:buClr>
              <a:buSzPct val="130000"/>
              <a:defRPr/>
            </a:pPr>
            <a:endParaRPr lang="es-CL" sz="2000" dirty="0">
              <a:solidFill>
                <a:srgbClr val="0000CC"/>
              </a:solidFill>
              <a:latin typeface="+mj-lt"/>
            </a:endParaRPr>
          </a:p>
        </p:txBody>
      </p:sp>
    </p:spTree>
    <p:extLst>
      <p:ext uri="{BB962C8B-B14F-4D97-AF65-F5344CB8AC3E}">
        <p14:creationId xmlns:p14="http://schemas.microsoft.com/office/powerpoint/2010/main" val="4190535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3 Rectángulo"/>
          <p:cNvSpPr/>
          <p:nvPr/>
        </p:nvSpPr>
        <p:spPr>
          <a:xfrm>
            <a:off x="1187624" y="2758391"/>
            <a:ext cx="7128791" cy="523220"/>
          </a:xfrm>
          <a:prstGeom prst="rect">
            <a:avLst/>
          </a:prstGeom>
        </p:spPr>
        <p:txBody>
          <a:bodyPr wrap="square">
            <a:spAutoFit/>
          </a:bodyPr>
          <a:lstStyle/>
          <a:p>
            <a:pPr algn="ctr"/>
            <a:r>
              <a:rPr lang="es-CL" sz="2800" b="1" dirty="0" smtClean="0">
                <a:solidFill>
                  <a:schemeClr val="bg1"/>
                </a:solidFill>
              </a:rPr>
              <a:t>Encuentro Asegurador año 2013</a:t>
            </a:r>
            <a:endParaRPr lang="es-CL" sz="2800" b="1" dirty="0">
              <a:solidFill>
                <a:schemeClr val="bg1"/>
              </a:solidFill>
              <a:latin typeface="Century Gothic" pitchFamily="34" charset="0"/>
            </a:endParaRPr>
          </a:p>
        </p:txBody>
      </p:sp>
      <p:sp>
        <p:nvSpPr>
          <p:cNvPr id="2" name="1 CuadroTexto"/>
          <p:cNvSpPr txBox="1"/>
          <p:nvPr/>
        </p:nvSpPr>
        <p:spPr>
          <a:xfrm>
            <a:off x="5823182" y="6457111"/>
            <a:ext cx="3168352" cy="369332"/>
          </a:xfrm>
          <a:prstGeom prst="rect">
            <a:avLst/>
          </a:prstGeom>
          <a:noFill/>
        </p:spPr>
        <p:txBody>
          <a:bodyPr wrap="square" rtlCol="0">
            <a:spAutoFit/>
          </a:bodyPr>
          <a:lstStyle/>
          <a:p>
            <a:r>
              <a:rPr lang="es-CL" dirty="0" smtClean="0">
                <a:solidFill>
                  <a:schemeClr val="bg1"/>
                </a:solidFill>
                <a:latin typeface="Century Gothic" pitchFamily="34" charset="0"/>
              </a:rPr>
              <a:t>11 de octubre de 2013</a:t>
            </a:r>
            <a:endParaRPr lang="es-CL" dirty="0">
              <a:solidFill>
                <a:schemeClr val="bg1"/>
              </a:solidFill>
              <a:latin typeface="Century Gothic" pitchFamily="34" charset="0"/>
            </a:endParaRPr>
          </a:p>
        </p:txBody>
      </p:sp>
      <p:sp>
        <p:nvSpPr>
          <p:cNvPr id="5" name="4 CuadroTexto"/>
          <p:cNvSpPr txBox="1"/>
          <p:nvPr/>
        </p:nvSpPr>
        <p:spPr>
          <a:xfrm>
            <a:off x="163315" y="6118557"/>
            <a:ext cx="4768725" cy="677108"/>
          </a:xfrm>
          <a:prstGeom prst="rect">
            <a:avLst/>
          </a:prstGeom>
          <a:noFill/>
        </p:spPr>
        <p:txBody>
          <a:bodyPr wrap="square" rtlCol="0">
            <a:spAutoFit/>
          </a:bodyPr>
          <a:lstStyle/>
          <a:p>
            <a:r>
              <a:rPr lang="es-CL" sz="2000" b="1" dirty="0" smtClean="0">
                <a:solidFill>
                  <a:schemeClr val="bg1"/>
                </a:solidFill>
                <a:latin typeface="Century Gothic" pitchFamily="34" charset="0"/>
              </a:rPr>
              <a:t>Fernando Coloma Correa</a:t>
            </a:r>
          </a:p>
          <a:p>
            <a:r>
              <a:rPr lang="es-CL" dirty="0" smtClean="0">
                <a:solidFill>
                  <a:schemeClr val="bg1"/>
                </a:solidFill>
                <a:latin typeface="Century Gothic" pitchFamily="34" charset="0"/>
              </a:rPr>
              <a:t>Superintendente de Valores y Seguros</a:t>
            </a:r>
            <a:endParaRPr lang="es-CL" dirty="0">
              <a:solidFill>
                <a:schemeClr val="bg1"/>
              </a:solidFill>
              <a:latin typeface="Century Gothic" pitchFamily="34" charset="0"/>
            </a:endParaRPr>
          </a:p>
        </p:txBody>
      </p:sp>
    </p:spTree>
    <p:extLst>
      <p:ext uri="{BB962C8B-B14F-4D97-AF65-F5344CB8AC3E}">
        <p14:creationId xmlns:p14="http://schemas.microsoft.com/office/powerpoint/2010/main" val="1433430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899592" y="116632"/>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smtClean="0">
                <a:solidFill>
                  <a:srgbClr val="FFC000"/>
                </a:solidFill>
                <a:latin typeface="Century Gothic" pitchFamily="34" charset="0"/>
              </a:rPr>
              <a:t>Densidad </a:t>
            </a:r>
            <a:r>
              <a:rPr lang="es-CL" sz="2400" b="1" u="none" dirty="0">
                <a:solidFill>
                  <a:srgbClr val="FFC000"/>
                </a:solidFill>
                <a:latin typeface="Century Gothic" pitchFamily="34" charset="0"/>
              </a:rPr>
              <a:t>del seguro en Chile (Prima per Cápita US$)</a:t>
            </a:r>
            <a:endParaRPr lang="es-CL" sz="2400" b="1" u="none" dirty="0">
              <a:solidFill>
                <a:srgbClr val="000099"/>
              </a:solidFill>
              <a:latin typeface="Century Gothic" pitchFamily="34"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319" y="1133706"/>
            <a:ext cx="8755169" cy="488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732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a:spLocks noChangeArrowheads="1"/>
          </p:cNvSpPr>
          <p:nvPr/>
        </p:nvSpPr>
        <p:spPr bwMode="auto">
          <a:xfrm>
            <a:off x="655402" y="5715"/>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smtClean="0">
                <a:solidFill>
                  <a:srgbClr val="FFC000"/>
                </a:solidFill>
                <a:latin typeface="Century Gothic" pitchFamily="34" charset="0"/>
              </a:rPr>
              <a:t>Solvencia - Vida</a:t>
            </a:r>
            <a:endParaRPr lang="es-CL" sz="2400" b="1" u="none" dirty="0">
              <a:solidFill>
                <a:srgbClr val="000099"/>
              </a:solidFill>
              <a:latin typeface="Century Gothic" pitchFamily="34"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947717"/>
            <a:ext cx="9199190" cy="528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885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655402" y="5715"/>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smtClean="0">
                <a:solidFill>
                  <a:srgbClr val="FFC000"/>
                </a:solidFill>
                <a:latin typeface="Century Gothic" pitchFamily="34" charset="0"/>
              </a:rPr>
              <a:t>Solvencia - Vida</a:t>
            </a:r>
            <a:endParaRPr lang="es-CL" sz="2400" b="1" u="none" dirty="0">
              <a:solidFill>
                <a:srgbClr val="000099"/>
              </a:solidFill>
              <a:latin typeface="Century Gothic" pitchFamily="34" charset="0"/>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1052737"/>
            <a:ext cx="9145550"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865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3" y="1340768"/>
            <a:ext cx="9231313"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3 CuadroTexto"/>
          <p:cNvSpPr txBox="1">
            <a:spLocks noChangeArrowheads="1"/>
          </p:cNvSpPr>
          <p:nvPr/>
        </p:nvSpPr>
        <p:spPr bwMode="auto">
          <a:xfrm>
            <a:off x="655402" y="5715"/>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514350" indent="-514350" algn="ctr" eaLnBrk="1" hangingPunct="1">
              <a:buAutoNum type="romanUcPeriod"/>
            </a:pPr>
            <a:r>
              <a:rPr lang="es-CL" sz="2400" b="1" u="none" dirty="0" smtClean="0">
                <a:solidFill>
                  <a:srgbClr val="000099"/>
                </a:solidFill>
                <a:latin typeface="Century Gothic" pitchFamily="34" charset="0"/>
              </a:rPr>
              <a:t>ESTADÍSTICAS </a:t>
            </a:r>
            <a:r>
              <a:rPr lang="es-CL" sz="2400" b="1" u="none" dirty="0">
                <a:solidFill>
                  <a:srgbClr val="000099"/>
                </a:solidFill>
                <a:latin typeface="Century Gothic" pitchFamily="34" charset="0"/>
              </a:rPr>
              <a:t>DEL MERCADO </a:t>
            </a:r>
            <a:r>
              <a:rPr lang="es-CL" sz="2400" b="1" u="none" dirty="0" smtClean="0">
                <a:solidFill>
                  <a:srgbClr val="000099"/>
                </a:solidFill>
                <a:latin typeface="Century Gothic" pitchFamily="34" charset="0"/>
              </a:rPr>
              <a:t>ASEGURADOR</a:t>
            </a:r>
          </a:p>
          <a:p>
            <a:pPr algn="ctr" eaLnBrk="1" hangingPunct="1"/>
            <a:r>
              <a:rPr lang="es-CL" sz="2400" b="1" u="none" dirty="0" smtClean="0">
                <a:solidFill>
                  <a:srgbClr val="FFC000"/>
                </a:solidFill>
                <a:latin typeface="Century Gothic" pitchFamily="34" charset="0"/>
              </a:rPr>
              <a:t>Test de Suficiencia de Activos (TSA)</a:t>
            </a:r>
            <a:endParaRPr lang="es-CL" sz="2400" b="1" u="none" dirty="0">
              <a:solidFill>
                <a:srgbClr val="000099"/>
              </a:solidFill>
              <a:latin typeface="Century Gothic" pitchFamily="34" charset="0"/>
            </a:endParaRPr>
          </a:p>
        </p:txBody>
      </p:sp>
    </p:spTree>
    <p:extLst>
      <p:ext uri="{BB962C8B-B14F-4D97-AF65-F5344CB8AC3E}">
        <p14:creationId xmlns:p14="http://schemas.microsoft.com/office/powerpoint/2010/main" val="3712400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6899</TotalTime>
  <Words>4984</Words>
  <Application>Microsoft Office PowerPoint</Application>
  <PresentationFormat>Presentación en pantalla (4:3)</PresentationFormat>
  <Paragraphs>615</Paragraphs>
  <Slides>57</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57</vt:i4>
      </vt:variant>
    </vt:vector>
  </HeadingPairs>
  <TitlesOfParts>
    <vt:vector size="59" baseType="lpstr">
      <vt:lpstr>Tema de Office</vt:lpstr>
      <vt:lpstr>Gráfico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Rodríguez Rodríguez Roxana Graciela</dc:creator>
  <cp:lastModifiedBy>SVS</cp:lastModifiedBy>
  <cp:revision>1248</cp:revision>
  <cp:lastPrinted>2013-10-07T18:16:49Z</cp:lastPrinted>
  <dcterms:created xsi:type="dcterms:W3CDTF">2013-03-27T12:46:05Z</dcterms:created>
  <dcterms:modified xsi:type="dcterms:W3CDTF">2013-10-07T20:51:37Z</dcterms:modified>
</cp:coreProperties>
</file>